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67" r:id="rId5"/>
    <p:sldId id="268" r:id="rId6"/>
    <p:sldId id="280" r:id="rId7"/>
    <p:sldId id="284" r:id="rId8"/>
    <p:sldId id="279" r:id="rId9"/>
    <p:sldId id="269" r:id="rId10"/>
    <p:sldId id="281" r:id="rId11"/>
    <p:sldId id="283" r:id="rId12"/>
    <p:sldId id="285" r:id="rId13"/>
    <p:sldId id="286" r:id="rId14"/>
    <p:sldId id="287" r:id="rId15"/>
    <p:sldId id="282" r:id="rId16"/>
    <p:sldId id="288" r:id="rId17"/>
    <p:sldId id="270" r:id="rId18"/>
    <p:sldId id="289" r:id="rId19"/>
    <p:sldId id="290" r:id="rId20"/>
    <p:sldId id="291" r:id="rId21"/>
    <p:sldId id="278" r:id="rId22"/>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tro Ruffo" initials="PR" lastIdx="1" clrIdx="0">
    <p:extLst>
      <p:ext uri="{19B8F6BF-5375-455C-9EA6-DF929625EA0E}">
        <p15:presenceInfo xmlns:p15="http://schemas.microsoft.com/office/powerpoint/2012/main" userId="d5b2e03faaa10e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83" d="100"/>
          <a:sy n="83" d="100"/>
        </p:scale>
        <p:origin x="96" y="16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6" d="100"/>
          <a:sy n="86" d="100"/>
        </p:scale>
        <p:origin x="382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903AF8-ACAB-4874-AAB1-CE787C978E8E}" type="datetime1">
              <a:rPr lang="it-IT" smtClean="0"/>
              <a:t>10/07/2021</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6F79B2A-BF25-4862-8EEB-C1ACE5554C14}" type="slidenum">
              <a:rPr lang="it-IT" smtClean="0"/>
              <a:t>‹N›</a:t>
            </a:fld>
            <a:endParaRPr lang="it-IT"/>
          </a:p>
        </p:txBody>
      </p:sp>
    </p:spTree>
    <p:extLst>
      <p:ext uri="{BB962C8B-B14F-4D97-AF65-F5344CB8AC3E}">
        <p14:creationId xmlns:p14="http://schemas.microsoft.com/office/powerpoint/2010/main" val="20273556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24B798-3B2A-43CB-8143-DBCACF8CFC60}" type="datetime1">
              <a:rPr lang="it-IT" noProof="0" smtClean="0"/>
              <a:t>10/07/2021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2B46F2B-1084-40BA-9F0A-B1F6847335C5}" type="slidenum">
              <a:rPr lang="it-IT" noProof="0" smtClean="0"/>
              <a:t>‹N›</a:t>
            </a:fld>
            <a:endParaRPr lang="it-IT" noProof="0"/>
          </a:p>
        </p:txBody>
      </p:sp>
    </p:spTree>
    <p:extLst>
      <p:ext uri="{BB962C8B-B14F-4D97-AF65-F5344CB8AC3E}">
        <p14:creationId xmlns:p14="http://schemas.microsoft.com/office/powerpoint/2010/main" val="38120763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62B46F2B-1084-40BA-9F0A-B1F6847335C5}" type="slidenum">
              <a:rPr lang="it-IT" smtClean="0"/>
              <a:t>1</a:t>
            </a:fld>
            <a:endParaRPr lang="it-IT"/>
          </a:p>
        </p:txBody>
      </p:sp>
    </p:spTree>
    <p:extLst>
      <p:ext uri="{BB962C8B-B14F-4D97-AF65-F5344CB8AC3E}">
        <p14:creationId xmlns:p14="http://schemas.microsoft.com/office/powerpoint/2010/main" val="337825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11" name="Figura a mano libera 6" title="cerchio ondulato"/>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olo 1"/>
          <p:cNvSpPr>
            <a:spLocks noGrp="1"/>
          </p:cNvSpPr>
          <p:nvPr>
            <p:ph type="ctrTitle"/>
          </p:nvPr>
        </p:nvSpPr>
        <p:spPr>
          <a:xfrm>
            <a:off x="1078523" y="1098388"/>
            <a:ext cx="10318418" cy="4394988"/>
          </a:xfrm>
        </p:spPr>
        <p:txBody>
          <a:bodyPr rtlCol="0" anchor="ctr">
            <a:noAutofit/>
          </a:bodyPr>
          <a:lstStyle>
            <a:lvl1pPr algn="ctr">
              <a:defRPr sz="10000" spc="800" baseline="0"/>
            </a:lvl1pPr>
          </a:lstStyle>
          <a:p>
            <a:pPr rtl="0"/>
            <a:r>
              <a:rPr lang="it-IT" noProof="0"/>
              <a:t>Fare clic per modificare lo stile del titolo dello schema</a:t>
            </a:r>
          </a:p>
        </p:txBody>
      </p:sp>
      <p:sp>
        <p:nvSpPr>
          <p:cNvPr id="3" name="Sottotitolo 2"/>
          <p:cNvSpPr>
            <a:spLocks noGrp="1"/>
          </p:cNvSpPr>
          <p:nvPr>
            <p:ph type="subTitle" idx="1"/>
          </p:nvPr>
        </p:nvSpPr>
        <p:spPr>
          <a:xfrm>
            <a:off x="2215045" y="5979196"/>
            <a:ext cx="8045373" cy="742279"/>
          </a:xfrm>
        </p:spPr>
        <p:txBody>
          <a:bodyPr rtlCol="0"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Segnaposto data 3"/>
          <p:cNvSpPr>
            <a:spLocks noGrp="1"/>
          </p:cNvSpPr>
          <p:nvPr>
            <p:ph type="dt" sz="half" idx="10"/>
          </p:nvPr>
        </p:nvSpPr>
        <p:spPr>
          <a:xfrm>
            <a:off x="1078523" y="6375679"/>
            <a:ext cx="2329722" cy="348462"/>
          </a:xfrm>
        </p:spPr>
        <p:txBody>
          <a:bodyPr rtlCol="0"/>
          <a:lstStyle>
            <a:lvl1pPr>
              <a:defRPr baseline="0">
                <a:solidFill>
                  <a:schemeClr val="accent1">
                    <a:lumMod val="50000"/>
                  </a:schemeClr>
                </a:solidFill>
              </a:defRPr>
            </a:lvl1pPr>
          </a:lstStyle>
          <a:p>
            <a:pPr rtl="0"/>
            <a:fld id="{D793DFA5-2786-4486-A67D-631326306C4F}" type="datetime1">
              <a:rPr lang="it-IT" noProof="0" smtClean="0"/>
              <a:t>10/07/2021</a:t>
            </a:fld>
            <a:endParaRPr lang="it-IT" noProof="0"/>
          </a:p>
        </p:txBody>
      </p:sp>
      <p:sp>
        <p:nvSpPr>
          <p:cNvPr id="5" name="Segnaposto piè di pagina 4"/>
          <p:cNvSpPr>
            <a:spLocks noGrp="1"/>
          </p:cNvSpPr>
          <p:nvPr>
            <p:ph type="ftr" sz="quarter" idx="11"/>
          </p:nvPr>
        </p:nvSpPr>
        <p:spPr>
          <a:xfrm>
            <a:off x="4180332" y="6375679"/>
            <a:ext cx="4114800" cy="345796"/>
          </a:xfrm>
        </p:spPr>
        <p:txBody>
          <a:bodyPr rtlCol="0"/>
          <a:lstStyle>
            <a:lvl1pPr>
              <a:defRPr baseline="0">
                <a:solidFill>
                  <a:schemeClr val="accent1">
                    <a:lumMod val="50000"/>
                  </a:schemeClr>
                </a:solidFill>
              </a:defRPr>
            </a:lvl1pPr>
          </a:lstStyle>
          <a:p>
            <a:pPr rtl="0"/>
            <a:endParaRPr lang="it-IT" noProof="0"/>
          </a:p>
        </p:txBody>
      </p:sp>
      <p:sp>
        <p:nvSpPr>
          <p:cNvPr id="6" name="Segnaposto numero diapositiva 5"/>
          <p:cNvSpPr>
            <a:spLocks noGrp="1"/>
          </p:cNvSpPr>
          <p:nvPr>
            <p:ph type="sldNum" sz="quarter" idx="12"/>
          </p:nvPr>
        </p:nvSpPr>
        <p:spPr>
          <a:xfrm>
            <a:off x="9067218" y="6375679"/>
            <a:ext cx="2329723" cy="345796"/>
          </a:xfrm>
        </p:spPr>
        <p:txBody>
          <a:bodyPr rtlCol="0"/>
          <a:lstStyle>
            <a:lvl1pPr>
              <a:defRPr baseline="0">
                <a:solidFill>
                  <a:schemeClr val="accent1">
                    <a:lumMod val="50000"/>
                  </a:schemeClr>
                </a:solidFill>
              </a:defRPr>
            </a:lvl1pPr>
          </a:lstStyle>
          <a:p>
            <a:pPr rtl="0"/>
            <a:fld id="{71766878-3199-4EAB-94E7-2D6D11070E14}" type="slidenum">
              <a:rPr lang="it-IT" noProof="0" smtClean="0"/>
              <a:pPr rtl="0"/>
              <a:t>‹N›</a:t>
            </a:fld>
            <a:endParaRPr lang="it-IT" noProof="0"/>
          </a:p>
        </p:txBody>
      </p:sp>
      <p:sp>
        <p:nvSpPr>
          <p:cNvPr id="13" name="Rettangolo 12" title="bordo sinistro"/>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76D058DB-194C-40EA-A1CE-216073665735}" type="datetime1">
              <a:rPr lang="it-IT" noProof="0" smtClean="0"/>
              <a:t>10/07/2021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71766878-3199-4EAB-94E7-2D6D11070E14}" type="slidenum">
              <a:rPr lang="it-IT" noProof="0" smtClean="0"/>
              <a:t>‹N›</a:t>
            </a:fld>
            <a:endParaRPr lang="it-IT"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10066321" y="382386"/>
            <a:ext cx="1492132" cy="5600404"/>
          </a:xfrm>
        </p:spPr>
        <p:txBody>
          <a:bodyPr vert="eaVert"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a:xfrm>
            <a:off x="1257300" y="382385"/>
            <a:ext cx="8392585" cy="5600405"/>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87DEDD74-E9A1-4313-8A21-7D1EE364EA18}" type="datetime1">
              <a:rPr lang="it-IT" noProof="0" smtClean="0"/>
              <a:t>10/07/2021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71766878-3199-4EAB-94E7-2D6D11070E14}" type="slidenum">
              <a:rPr lang="it-IT" noProof="0" smtClean="0"/>
              <a:t>‹N›</a:t>
            </a:fld>
            <a:endParaRPr lang="it-IT"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86875976-83E4-4CEC-85D7-C83E7BB67318}" type="datetime1">
              <a:rPr lang="it-IT" noProof="0" smtClean="0"/>
              <a:t>10/07/2021</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71766878-3199-4EAB-94E7-2D6D11070E14}" type="slidenum">
              <a:rPr lang="it-IT" noProof="0" smtClean="0"/>
              <a:t>‹N›</a:t>
            </a:fld>
            <a:endParaRPr lang="it-IT"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2"/>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3242929" y="1073888"/>
            <a:ext cx="8187071" cy="4064627"/>
          </a:xfrm>
        </p:spPr>
        <p:txBody>
          <a:bodyPr rtlCol="0" anchor="b">
            <a:normAutofit/>
          </a:bodyPr>
          <a:lstStyle>
            <a:lvl1pPr>
              <a:defRPr sz="8400" spc="800" baseline="0">
                <a:solidFill>
                  <a:schemeClr val="tx2"/>
                </a:solidFill>
              </a:defRPr>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3242930" y="5159781"/>
            <a:ext cx="7017488" cy="951135"/>
          </a:xfrm>
        </p:spPr>
        <p:txBody>
          <a:bodyPr rtlCol="0">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lo stile del titolo</a:t>
            </a:r>
          </a:p>
        </p:txBody>
      </p:sp>
      <p:sp>
        <p:nvSpPr>
          <p:cNvPr id="4" name="Segnaposto data 3"/>
          <p:cNvSpPr>
            <a:spLocks noGrp="1"/>
          </p:cNvSpPr>
          <p:nvPr>
            <p:ph type="dt" sz="half" idx="10"/>
          </p:nvPr>
        </p:nvSpPr>
        <p:spPr>
          <a:xfrm>
            <a:off x="3236546" y="6375679"/>
            <a:ext cx="1493947" cy="348462"/>
          </a:xfrm>
        </p:spPr>
        <p:txBody>
          <a:bodyPr rtlCol="0"/>
          <a:lstStyle>
            <a:lvl1pPr>
              <a:defRPr baseline="0">
                <a:solidFill>
                  <a:schemeClr val="tx2"/>
                </a:solidFill>
              </a:defRPr>
            </a:lvl1pPr>
          </a:lstStyle>
          <a:p>
            <a:pPr rtl="0"/>
            <a:fld id="{023C2F94-F940-4DD5-AE40-66C67C0AE0D8}" type="datetime1">
              <a:rPr lang="it-IT" noProof="0" smtClean="0"/>
              <a:t>10/07/2021</a:t>
            </a:fld>
            <a:endParaRPr lang="it-IT" noProof="0"/>
          </a:p>
        </p:txBody>
      </p:sp>
      <p:sp>
        <p:nvSpPr>
          <p:cNvPr id="5" name="Segnaposto piè di pagina 4"/>
          <p:cNvSpPr>
            <a:spLocks noGrp="1"/>
          </p:cNvSpPr>
          <p:nvPr>
            <p:ph type="ftr" sz="quarter" idx="11"/>
          </p:nvPr>
        </p:nvSpPr>
        <p:spPr>
          <a:xfrm>
            <a:off x="5279064" y="6375679"/>
            <a:ext cx="4114800" cy="345796"/>
          </a:xfrm>
        </p:spPr>
        <p:txBody>
          <a:bodyPr rtlCol="0"/>
          <a:lstStyle>
            <a:lvl1pPr>
              <a:defRPr baseline="0">
                <a:solidFill>
                  <a:schemeClr val="tx2"/>
                </a:solidFill>
              </a:defRPr>
            </a:lvl1pPr>
          </a:lstStyle>
          <a:p>
            <a:pPr rtl="0"/>
            <a:endParaRPr lang="it-IT" noProof="0"/>
          </a:p>
        </p:txBody>
      </p:sp>
      <p:sp>
        <p:nvSpPr>
          <p:cNvPr id="6" name="Segnaposto numero diapositiva 5"/>
          <p:cNvSpPr>
            <a:spLocks noGrp="1"/>
          </p:cNvSpPr>
          <p:nvPr>
            <p:ph type="sldNum" sz="quarter" idx="12"/>
          </p:nvPr>
        </p:nvSpPr>
        <p:spPr>
          <a:xfrm>
            <a:off x="9942434" y="6375679"/>
            <a:ext cx="1487566" cy="345796"/>
          </a:xfrm>
        </p:spPr>
        <p:txBody>
          <a:bodyPr rtlCol="0"/>
          <a:lstStyle>
            <a:lvl1pPr>
              <a:defRPr baseline="0">
                <a:solidFill>
                  <a:schemeClr val="tx2"/>
                </a:solidFill>
              </a:defRPr>
            </a:lvl1pPr>
          </a:lstStyle>
          <a:p>
            <a:pPr rtl="0"/>
            <a:fld id="{71766878-3199-4EAB-94E7-2D6D11070E14}" type="slidenum">
              <a:rPr lang="it-IT" noProof="0" smtClean="0"/>
              <a:pPr rtl="0"/>
              <a:t>‹N›</a:t>
            </a:fld>
            <a:endParaRPr lang="it-IT" noProof="0"/>
          </a:p>
        </p:txBody>
      </p:sp>
      <p:grpSp>
        <p:nvGrpSpPr>
          <p:cNvPr id="7" name="Gruppo 6" title="forma ondulata a sinistra"/>
          <p:cNvGrpSpPr/>
          <p:nvPr/>
        </p:nvGrpSpPr>
        <p:grpSpPr>
          <a:xfrm>
            <a:off x="0" y="0"/>
            <a:ext cx="2814638" cy="6858000"/>
            <a:chOff x="0" y="0"/>
            <a:chExt cx="2814638" cy="6858000"/>
          </a:xfrm>
        </p:grpSpPr>
        <p:sp>
          <p:nvSpPr>
            <p:cNvPr id="11" name="Figura a mano libera 6" title="forma ondulata a sinistra"/>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igura a mano libera 11" title="in linea ondulato a sinistra"/>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1257300" y="2286000"/>
            <a:ext cx="4800600" cy="3619500"/>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6647796" y="2286000"/>
            <a:ext cx="4800600" cy="3619500"/>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04EDCBB4-C670-4C56-A403-058550FE7D5D}" type="datetime1">
              <a:rPr lang="it-IT" noProof="0" smtClean="0"/>
              <a:t>10/07/2021</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71766878-3199-4EAB-94E7-2D6D11070E14}" type="slidenum">
              <a:rPr lang="it-IT" noProof="0" smtClean="0"/>
              <a:t>‹N›</a:t>
            </a:fld>
            <a:endParaRPr lang="it-IT" noProof="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252728" y="381000"/>
            <a:ext cx="10172700" cy="1493517"/>
          </a:xfrm>
        </p:spPr>
        <p:txBody>
          <a:bodyPr rtlCol="0"/>
          <a:lstStyle/>
          <a:p>
            <a:pPr rtl="0"/>
            <a:r>
              <a:rPr lang="it-IT" noProof="0"/>
              <a:t>Fare clic per modificare lo stile del titolo dello schema</a:t>
            </a:r>
          </a:p>
        </p:txBody>
      </p:sp>
      <p:sp>
        <p:nvSpPr>
          <p:cNvPr id="3" name="Segnaposto testo 2"/>
          <p:cNvSpPr>
            <a:spLocks noGrp="1"/>
          </p:cNvSpPr>
          <p:nvPr>
            <p:ph type="body" idx="1"/>
          </p:nvPr>
        </p:nvSpPr>
        <p:spPr>
          <a:xfrm>
            <a:off x="1251678" y="2199633"/>
            <a:ext cx="4800600" cy="632529"/>
          </a:xfrm>
        </p:spPr>
        <p:txBody>
          <a:bodyPr rtlCol="0"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257300" y="2909102"/>
            <a:ext cx="4800600" cy="299639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p:nvPr>
        </p:nvSpPr>
        <p:spPr>
          <a:xfrm>
            <a:off x="6633864" y="2199633"/>
            <a:ext cx="4800600" cy="632529"/>
          </a:xfrm>
        </p:spPr>
        <p:txBody>
          <a:bodyPr rtlCol="0"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6633864" y="2909102"/>
            <a:ext cx="4800600" cy="299639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2878597F-2864-4C4A-87E3-489517F456D8}" type="datetime1">
              <a:rPr lang="it-IT" noProof="0" smtClean="0"/>
              <a:t>10/07/2021</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71766878-3199-4EAB-94E7-2D6D11070E14}" type="slidenum">
              <a:rPr lang="it-IT" noProof="0" smtClean="0"/>
              <a:t>‹N›</a:t>
            </a:fld>
            <a:endParaRPr lang="it-IT" noProof="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p>
            <a:pPr rtl="0"/>
            <a:fld id="{157FC4CF-7F11-4C92-ABF2-AC3506B5F538}" type="datetime1">
              <a:rPr lang="it-IT" noProof="0" smtClean="0"/>
              <a:t>10/07/2021</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71766878-3199-4EAB-94E7-2D6D11070E14}" type="slidenum">
              <a:rPr lang="it-IT" noProof="0" smtClean="0"/>
              <a:t>‹N›</a:t>
            </a:fld>
            <a:endParaRPr lang="it-IT"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EC288CE5-A165-445C-8B39-3B2D9B86636E}" type="datetime1">
              <a:rPr lang="it-IT" noProof="0" smtClean="0"/>
              <a:t>10/07/2021</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71766878-3199-4EAB-94E7-2D6D11070E14}" type="slidenum">
              <a:rPr lang="it-IT" noProof="0" smtClean="0"/>
              <a:t>‹N›</a:t>
            </a:fld>
            <a:endParaRPr lang="it-IT"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7" name="Figura a mano libera 11" title="forma di sfondo ondulata a destra"/>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olo 1"/>
          <p:cNvSpPr>
            <a:spLocks noGrp="1"/>
          </p:cNvSpPr>
          <p:nvPr>
            <p:ph type="title"/>
          </p:nvPr>
        </p:nvSpPr>
        <p:spPr>
          <a:xfrm>
            <a:off x="8337884" y="457199"/>
            <a:ext cx="3092115" cy="1196671"/>
          </a:xfrm>
        </p:spPr>
        <p:txBody>
          <a:bodyPr rtlCol="0" anchor="b">
            <a:normAutofit/>
          </a:bodyPr>
          <a:lstStyle>
            <a:lvl1pPr>
              <a:lnSpc>
                <a:spcPct val="100000"/>
              </a:lnSpc>
              <a:defRPr sz="1900" b="1" i="0" cap="all" spc="300" baseline="0">
                <a:solidFill>
                  <a:schemeClr val="accent1"/>
                </a:solidFill>
                <a:latin typeface="+mn-lt"/>
              </a:defRPr>
            </a:lvl1pPr>
          </a:lstStyle>
          <a:p>
            <a:pPr rtl="0"/>
            <a:r>
              <a:rPr lang="it-IT" noProof="0"/>
              <a:t>Fare clic per modificare lo stile del titolo dello schema</a:t>
            </a:r>
          </a:p>
        </p:txBody>
      </p:sp>
      <p:sp>
        <p:nvSpPr>
          <p:cNvPr id="3" name="Segnaposto contenuto 2"/>
          <p:cNvSpPr>
            <a:spLocks noGrp="1"/>
          </p:cNvSpPr>
          <p:nvPr>
            <p:ph idx="1"/>
          </p:nvPr>
        </p:nvSpPr>
        <p:spPr>
          <a:xfrm>
            <a:off x="765051" y="920377"/>
            <a:ext cx="6158418" cy="4985124"/>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8337885" y="1741336"/>
            <a:ext cx="3092115" cy="4164164"/>
          </a:xfrm>
        </p:spPr>
        <p:txBody>
          <a:bodyPr rtlCol="0"/>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a:xfrm>
            <a:off x="765051" y="6375679"/>
            <a:ext cx="1233355" cy="348462"/>
          </a:xfrm>
        </p:spPr>
        <p:txBody>
          <a:bodyPr rtlCol="0"/>
          <a:lstStyle/>
          <a:p>
            <a:pPr rtl="0"/>
            <a:fld id="{2A8A160C-2FFD-44FB-A0A6-D78447B1519E}" type="datetime1">
              <a:rPr lang="it-IT" noProof="0" smtClean="0"/>
              <a:t>10/07/2021</a:t>
            </a:fld>
            <a:endParaRPr lang="it-IT" noProof="0"/>
          </a:p>
        </p:txBody>
      </p:sp>
      <p:sp>
        <p:nvSpPr>
          <p:cNvPr id="6" name="Segnaposto piè di pagina 5"/>
          <p:cNvSpPr>
            <a:spLocks noGrp="1"/>
          </p:cNvSpPr>
          <p:nvPr>
            <p:ph type="ftr" sz="quarter" idx="11"/>
          </p:nvPr>
        </p:nvSpPr>
        <p:spPr>
          <a:xfrm>
            <a:off x="2103620" y="6375679"/>
            <a:ext cx="3482179" cy="345796"/>
          </a:xfrm>
        </p:spPr>
        <p:txBody>
          <a:bodyPr rtlCol="0"/>
          <a:lstStyle/>
          <a:p>
            <a:pPr rtl="0"/>
            <a:endParaRPr lang="it-IT" noProof="0"/>
          </a:p>
        </p:txBody>
      </p:sp>
      <p:sp>
        <p:nvSpPr>
          <p:cNvPr id="7" name="Segnaposto numero diapositiva 6"/>
          <p:cNvSpPr>
            <a:spLocks noGrp="1"/>
          </p:cNvSpPr>
          <p:nvPr>
            <p:ph type="sldNum" sz="quarter" idx="12"/>
          </p:nvPr>
        </p:nvSpPr>
        <p:spPr>
          <a:xfrm>
            <a:off x="5691014" y="6375679"/>
            <a:ext cx="1232456" cy="345796"/>
          </a:xfrm>
        </p:spPr>
        <p:txBody>
          <a:bodyPr rtlCol="0"/>
          <a:lstStyle/>
          <a:p>
            <a:pPr rtl="0"/>
            <a:fld id="{71766878-3199-4EAB-94E7-2D6D11070E14}" type="slidenum">
              <a:rPr lang="it-IT" noProof="0" smtClean="0"/>
              <a:t>‹N›</a:t>
            </a:fld>
            <a:endParaRPr lang="it-IT" noProof="0"/>
          </a:p>
        </p:txBody>
      </p:sp>
      <p:sp>
        <p:nvSpPr>
          <p:cNvPr id="8" name="Rettangolo 7" title="bordo sinistro"/>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3" name="Segnaposto immagine 2"/>
          <p:cNvSpPr>
            <a:spLocks noGrp="1" noChangeAspect="1"/>
          </p:cNvSpPr>
          <p:nvPr>
            <p:ph type="pic" idx="1"/>
          </p:nvPr>
        </p:nvSpPr>
        <p:spPr>
          <a:xfrm>
            <a:off x="283464" y="0"/>
            <a:ext cx="7355585" cy="6857999"/>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11" name="Figura a mano libera 11" title="forma di sfondo ondulata a destra"/>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ttangolo 11" title="bordo sinistro"/>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8337883" y="457200"/>
            <a:ext cx="3092117" cy="1196670"/>
          </a:xfrm>
        </p:spPr>
        <p:txBody>
          <a:bodyPr rtlCol="0" anchor="b">
            <a:normAutofit/>
          </a:bodyPr>
          <a:lstStyle>
            <a:lvl1pPr>
              <a:lnSpc>
                <a:spcPct val="100000"/>
              </a:lnSpc>
              <a:defRPr sz="1900" b="1" i="0" spc="300" baseline="0">
                <a:solidFill>
                  <a:schemeClr val="accent1"/>
                </a:solidFill>
                <a:latin typeface="+mn-lt"/>
              </a:defRPr>
            </a:lvl1pPr>
          </a:lstStyle>
          <a:p>
            <a:pPr rtl="0"/>
            <a:r>
              <a:rPr lang="it-IT" noProof="0"/>
              <a:t>Fare clic per modificare lo stile del titolo dello schema</a:t>
            </a:r>
          </a:p>
        </p:txBody>
      </p:sp>
      <p:sp>
        <p:nvSpPr>
          <p:cNvPr id="4" name="Segnaposto testo 3"/>
          <p:cNvSpPr>
            <a:spLocks noGrp="1"/>
          </p:cNvSpPr>
          <p:nvPr>
            <p:ph type="body" sz="half" idx="2"/>
          </p:nvPr>
        </p:nvSpPr>
        <p:spPr>
          <a:xfrm>
            <a:off x="8337883" y="1741336"/>
            <a:ext cx="3092117" cy="4164164"/>
          </a:xfrm>
        </p:spPr>
        <p:txBody>
          <a:bodyPr rtlCol="0"/>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a:xfrm>
            <a:off x="765950" y="6375679"/>
            <a:ext cx="1232456" cy="348462"/>
          </a:xfrm>
        </p:spPr>
        <p:txBody>
          <a:bodyPr rtlCol="0"/>
          <a:lstStyle/>
          <a:p>
            <a:pPr rtl="0"/>
            <a:fld id="{BB759849-BB73-4AAA-A31C-569DCE260F82}" type="datetime1">
              <a:rPr lang="it-IT" noProof="0" smtClean="0"/>
              <a:t>10/07/2021</a:t>
            </a:fld>
            <a:endParaRPr lang="it-IT" noProof="0"/>
          </a:p>
        </p:txBody>
      </p:sp>
      <p:sp>
        <p:nvSpPr>
          <p:cNvPr id="6" name="Segnaposto piè di pagina 5"/>
          <p:cNvSpPr>
            <a:spLocks noGrp="1"/>
          </p:cNvSpPr>
          <p:nvPr>
            <p:ph type="ftr" sz="quarter" idx="11"/>
          </p:nvPr>
        </p:nvSpPr>
        <p:spPr>
          <a:xfrm>
            <a:off x="2103621" y="6375679"/>
            <a:ext cx="3482178" cy="345796"/>
          </a:xfrm>
        </p:spPr>
        <p:txBody>
          <a:bodyPr rtlCol="0"/>
          <a:lstStyle/>
          <a:p>
            <a:pPr rtl="0"/>
            <a:endParaRPr lang="it-IT" noProof="0"/>
          </a:p>
        </p:txBody>
      </p:sp>
      <p:sp>
        <p:nvSpPr>
          <p:cNvPr id="7" name="Segnaposto numero diapositiva 6"/>
          <p:cNvSpPr>
            <a:spLocks noGrp="1"/>
          </p:cNvSpPr>
          <p:nvPr>
            <p:ph type="sldNum" sz="quarter" idx="12"/>
          </p:nvPr>
        </p:nvSpPr>
        <p:spPr>
          <a:xfrm>
            <a:off x="5687568" y="6375679"/>
            <a:ext cx="1234440" cy="345796"/>
          </a:xfrm>
        </p:spPr>
        <p:txBody>
          <a:bodyPr rtlCol="0"/>
          <a:lstStyle/>
          <a:p>
            <a:pPr rtl="0"/>
            <a:fld id="{71766878-3199-4EAB-94E7-2D6D11070E14}" type="slidenum">
              <a:rPr lang="it-IT" noProof="0" smtClean="0"/>
              <a:t>‹N›</a:t>
            </a:fld>
            <a:endParaRPr lang="it-IT"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pPr rtl="0"/>
            <a:r>
              <a:rPr lang="it-IT" noProof="0"/>
              <a:t>Fare clic per modificare lo stile del titolo dello schema</a:t>
            </a:r>
          </a:p>
        </p:txBody>
      </p:sp>
      <p:sp>
        <p:nvSpPr>
          <p:cNvPr id="3" name="Segnaposto testo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pPr rtl="0"/>
            <a:fld id="{04199A30-8CAB-4F4E-89D2-41834E8DDBD5}" type="datetime1">
              <a:rPr lang="it-IT" noProof="0" smtClean="0"/>
              <a:t>10/07/2021</a:t>
            </a:fld>
            <a:endParaRPr lang="it-IT" noProof="0"/>
          </a:p>
        </p:txBody>
      </p:sp>
      <p:sp>
        <p:nvSpPr>
          <p:cNvPr id="5" name="Segnaposto piè di pagina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rtl="0"/>
            <a:endParaRPr lang="it-IT" noProof="0"/>
          </a:p>
        </p:txBody>
      </p:sp>
      <p:sp>
        <p:nvSpPr>
          <p:cNvPr id="6" name="Segnaposto numero diapositiva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rtl="0"/>
            <a:fld id="{71766878-3199-4EAB-94E7-2D6D11070E14}" type="slidenum">
              <a:rPr lang="it-IT" noProof="0" smtClean="0"/>
              <a:pPr rtl="0"/>
              <a:t>‹N›</a:t>
            </a:fld>
            <a:endParaRPr lang="it-IT" noProof="0"/>
          </a:p>
        </p:txBody>
      </p:sp>
      <p:sp>
        <p:nvSpPr>
          <p:cNvPr id="11" name="Figura a mano libera 6" title="Bordo ondulato a sinistra"/>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ttangolo 11" title="bordo destro"/>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C36A1A43-B750-4259-AA02-68777493B108}"/>
              </a:ext>
            </a:extLst>
          </p:cNvPr>
          <p:cNvSpPr>
            <a:spLocks noGrp="1"/>
          </p:cNvSpPr>
          <p:nvPr>
            <p:ph type="ctrTitle"/>
          </p:nvPr>
        </p:nvSpPr>
        <p:spPr>
          <a:xfrm>
            <a:off x="747176" y="450685"/>
            <a:ext cx="5875694" cy="4504620"/>
          </a:xfrm>
        </p:spPr>
        <p:txBody>
          <a:bodyPr rtlCol="0">
            <a:noAutofit/>
          </a:bodyPr>
          <a:lstStyle/>
          <a:p>
            <a:r>
              <a:rPr lang="it-IT" sz="3600" dirty="0"/>
              <a:t>Reti neurali e dispositivi intelligenti. </a:t>
            </a:r>
            <a:r>
              <a:rPr lang="it-IT" sz="1800" i="1" dirty="0"/>
              <a:t>Applicazione sui </a:t>
            </a:r>
            <a:r>
              <a:rPr lang="it-IT" sz="1800" i="1" dirty="0" err="1"/>
              <a:t>sensor</a:t>
            </a:r>
            <a:r>
              <a:rPr lang="it-IT" sz="1800" i="1" dirty="0"/>
              <a:t> data di uno smartphone</a:t>
            </a:r>
            <a:r>
              <a:rPr lang="it-IT" sz="3600" dirty="0"/>
              <a:t>.</a:t>
            </a:r>
          </a:p>
        </p:txBody>
      </p:sp>
      <p:sp>
        <p:nvSpPr>
          <p:cNvPr id="3" name="Sottotitolo 2">
            <a:extLst>
              <a:ext uri="{FF2B5EF4-FFF2-40B4-BE49-F238E27FC236}">
                <a16:creationId xmlns:a16="http://schemas.microsoft.com/office/drawing/2014/main" id="{01F61DBF-2C3F-4F06-BAE0-5C6A7317D5C9}"/>
              </a:ext>
            </a:extLst>
          </p:cNvPr>
          <p:cNvSpPr>
            <a:spLocks noGrp="1"/>
          </p:cNvSpPr>
          <p:nvPr>
            <p:ph type="subTitle" idx="1"/>
          </p:nvPr>
        </p:nvSpPr>
        <p:spPr>
          <a:xfrm>
            <a:off x="357395" y="5093798"/>
            <a:ext cx="6265475" cy="812854"/>
          </a:xfrm>
        </p:spPr>
        <p:txBody>
          <a:bodyPr rtlCol="0">
            <a:noAutofit/>
          </a:bodyPr>
          <a:lstStyle/>
          <a:p>
            <a:pPr>
              <a:lnSpc>
                <a:spcPct val="115000"/>
              </a:lnSpc>
              <a:spcAft>
                <a:spcPts val="1000"/>
              </a:spcAft>
            </a:pPr>
            <a:r>
              <a:rPr lang="it-IT" sz="1600" i="1" dirty="0">
                <a:solidFill>
                  <a:schemeClr val="bg2"/>
                </a:solidFill>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DOCENTE</a:t>
            </a:r>
            <a:br>
              <a:rPr lang="it-IT" sz="1600" i="1" dirty="0">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br>
            <a:r>
              <a:rPr lang="it-IT" sz="1600" i="1" dirty="0">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Prof. Paolo Carmelo </a:t>
            </a:r>
            <a:r>
              <a:rPr lang="it-IT" sz="1600" i="1" dirty="0" err="1">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Cozzucoli</a:t>
            </a:r>
            <a:br>
              <a:rPr lang="it-IT" sz="1600" i="1" dirty="0">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br>
            <a:r>
              <a:rPr lang="it-IT" sz="1600" i="1" dirty="0">
                <a:solidFill>
                  <a:schemeClr val="bg2"/>
                </a:solidFill>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studenti</a:t>
            </a:r>
            <a:br>
              <a:rPr lang="it-IT" sz="1600" i="1" dirty="0">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br>
            <a:r>
              <a:rPr lang="it-IT" sz="1600" i="1" dirty="0">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Tucci Marco </a:t>
            </a:r>
            <a:r>
              <a:rPr lang="it-IT" sz="1600" i="1" dirty="0" err="1">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Matr</a:t>
            </a:r>
            <a:r>
              <a:rPr lang="it-IT" sz="1600" i="1" dirty="0">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 214216</a:t>
            </a:r>
            <a:br>
              <a:rPr lang="it-IT" sz="1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br>
            <a:r>
              <a:rPr lang="it-IT" sz="1600" i="1" dirty="0">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Ruffo Pietro </a:t>
            </a:r>
            <a:r>
              <a:rPr lang="it-IT" sz="1600" i="1" dirty="0" err="1">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Matr</a:t>
            </a:r>
            <a:r>
              <a:rPr lang="it-IT" sz="1600" i="1" dirty="0">
                <a:effectLst>
                  <a:outerShdw blurRad="38100" dist="38100" dir="2700000" algn="tl">
                    <a:srgbClr val="000000">
                      <a:alpha val="43137"/>
                    </a:srgbClr>
                  </a:outerShdw>
                </a:effectLst>
                <a:latin typeface="Goudy Old Style" panose="02020502050305020303" pitchFamily="18" charset="0"/>
                <a:ea typeface="Calibri" panose="020F0502020204030204" pitchFamily="34" charset="0"/>
                <a:cs typeface="Times New Roman" panose="02020603050405020304" pitchFamily="18" charset="0"/>
              </a:rPr>
              <a:t>. 214241</a:t>
            </a:r>
            <a:endParaRPr lang="it-IT" sz="1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rtl="0"/>
            <a:endParaRPr lang="it-IT" sz="1600" dirty="0">
              <a:solidFill>
                <a:schemeClr val="bg2"/>
              </a:solidFill>
              <a:effectLst>
                <a:outerShdw blurRad="38100" dist="38100" dir="2700000" algn="tl">
                  <a:srgbClr val="000000">
                    <a:alpha val="43137"/>
                  </a:srgbClr>
                </a:outerShdw>
              </a:effectLst>
            </a:endParaRPr>
          </a:p>
        </p:txBody>
      </p:sp>
      <p:sp>
        <p:nvSpPr>
          <p:cNvPr id="19" name="Figura a mano libera: Forma 18">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a:p>
        </p:txBody>
      </p:sp>
      <p:pic>
        <p:nvPicPr>
          <p:cNvPr id="7" name="Immagine 6" descr="riflesso in pozzanghera di persona che corre">
            <a:extLst>
              <a:ext uri="{FF2B5EF4-FFF2-40B4-BE49-F238E27FC236}">
                <a16:creationId xmlns:a16="http://schemas.microsoft.com/office/drawing/2014/main" id="{F92AED05-CE03-4017-91A7-1CB221B81A20}"/>
              </a:ext>
            </a:extLst>
          </p:cNvPr>
          <p:cNvPicPr>
            <a:picLocks noChangeAspect="1"/>
          </p:cNvPicPr>
          <p:nvPr/>
        </p:nvPicPr>
        <p:blipFill rotWithShape="1">
          <a:blip r:embed="rId3"/>
          <a:srcRect l="19000" r="29584" b="-1"/>
          <a:stretch/>
        </p:blipFill>
        <p:spPr>
          <a:xfrm>
            <a:off x="6909478" y="10"/>
            <a:ext cx="5282519" cy="685799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pic>
        <p:nvPicPr>
          <p:cNvPr id="1032" name="Picture 8" descr="Sezione riservata del Portale DESF">
            <a:extLst>
              <a:ext uri="{FF2B5EF4-FFF2-40B4-BE49-F238E27FC236}">
                <a16:creationId xmlns:a16="http://schemas.microsoft.com/office/drawing/2014/main" id="{708CABBA-9BA5-4A98-B24E-0BFEEB96E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03" y="165136"/>
            <a:ext cx="2067026" cy="6925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279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444C2063-AF20-4628-8753-F43C49D3EBE8}"/>
              </a:ext>
            </a:extLst>
          </p:cNvPr>
          <p:cNvSpPr>
            <a:spLocks noGrp="1"/>
          </p:cNvSpPr>
          <p:nvPr>
            <p:ph type="body" idx="1"/>
          </p:nvPr>
        </p:nvSpPr>
        <p:spPr>
          <a:xfrm>
            <a:off x="3941430" y="5350281"/>
            <a:ext cx="6675770" cy="951135"/>
          </a:xfrm>
        </p:spPr>
        <p:txBody>
          <a:bodyPr/>
          <a:lstStyle/>
          <a:p>
            <a:endParaRPr lang="it-IT" dirty="0"/>
          </a:p>
        </p:txBody>
      </p:sp>
      <p:sp>
        <p:nvSpPr>
          <p:cNvPr id="6" name="CasellaDiTesto 5">
            <a:extLst>
              <a:ext uri="{FF2B5EF4-FFF2-40B4-BE49-F238E27FC236}">
                <a16:creationId xmlns:a16="http://schemas.microsoft.com/office/drawing/2014/main" id="{EF1FE977-2E1F-4FD2-AC33-FD35BD40B1E7}"/>
              </a:ext>
            </a:extLst>
          </p:cNvPr>
          <p:cNvSpPr txBox="1"/>
          <p:nvPr/>
        </p:nvSpPr>
        <p:spPr>
          <a:xfrm>
            <a:off x="3009900" y="406400"/>
            <a:ext cx="8267700" cy="5632311"/>
          </a:xfrm>
          <a:prstGeom prst="rect">
            <a:avLst/>
          </a:prstGeom>
          <a:noFill/>
        </p:spPr>
        <p:txBody>
          <a:bodyPr wrap="square" rtlCol="0">
            <a:spAutoFit/>
          </a:bodyPr>
          <a:lstStyle/>
          <a:p>
            <a:br>
              <a:rPr lang="it-IT" dirty="0"/>
            </a:br>
            <a:endParaRPr lang="it-IT" dirty="0"/>
          </a:p>
          <a:p>
            <a:r>
              <a:rPr lang="it-IT" dirty="0"/>
              <a:t>Forma funzionale adottata per addestrare i modelli di rete neurale</a:t>
            </a:r>
          </a:p>
          <a:p>
            <a:pPr marL="342900" indent="-342900">
              <a:buFont typeface="Wingdings" panose="05000000000000000000" pitchFamily="2" charset="2"/>
              <a:buChar char="ü"/>
            </a:pPr>
            <a:endParaRPr lang="it-IT" dirty="0"/>
          </a:p>
          <a:p>
            <a:pPr marL="342900" indent="-342900">
              <a:buFont typeface="Wingdings" panose="05000000000000000000" pitchFamily="2" charset="2"/>
              <a:buChar char="ü"/>
            </a:pPr>
            <a:endParaRPr lang="it-IT" dirty="0"/>
          </a:p>
          <a:p>
            <a:endParaRPr lang="it-IT" dirty="0"/>
          </a:p>
          <a:p>
            <a:endParaRPr lang="it-IT" dirty="0"/>
          </a:p>
          <a:p>
            <a:r>
              <a:rPr lang="it-IT" dirty="0"/>
              <a:t>La funzione di attivazione scelta è la </a:t>
            </a:r>
            <a:r>
              <a:rPr lang="it-IT" i="1" dirty="0"/>
              <a:t>funzione logistica </a:t>
            </a:r>
            <a:r>
              <a:rPr lang="it-IT" dirty="0"/>
              <a:t>perché si tratta di risolvere un problema di classificazione binaria. </a:t>
            </a:r>
          </a:p>
          <a:p>
            <a:pPr marL="342900" indent="-342900">
              <a:buFont typeface="Wingdings" panose="05000000000000000000" pitchFamily="2" charset="2"/>
              <a:buChar char="ü"/>
            </a:pPr>
            <a:endParaRPr lang="it-IT" dirty="0"/>
          </a:p>
          <a:p>
            <a:endParaRPr lang="it-IT" dirty="0"/>
          </a:p>
          <a:p>
            <a:endParaRPr lang="it-IT" b="1" dirty="0">
              <a:solidFill>
                <a:schemeClr val="bg2">
                  <a:lumMod val="50000"/>
                  <a:lumOff val="50000"/>
                </a:schemeClr>
              </a:solidFill>
            </a:endParaRPr>
          </a:p>
          <a:p>
            <a:r>
              <a:rPr lang="it-IT" b="1" dirty="0">
                <a:solidFill>
                  <a:schemeClr val="bg2">
                    <a:lumMod val="50000"/>
                    <a:lumOff val="50000"/>
                  </a:schemeClr>
                </a:solidFill>
              </a:rPr>
              <a:t>Le reti che sono state costruite sono tutte di tipo feed-</a:t>
            </a:r>
            <a:r>
              <a:rPr lang="it-IT" b="1" dirty="0" err="1">
                <a:solidFill>
                  <a:schemeClr val="bg2">
                    <a:lumMod val="50000"/>
                    <a:lumOff val="50000"/>
                  </a:schemeClr>
                </a:solidFill>
              </a:rPr>
              <a:t>forward</a:t>
            </a:r>
            <a:r>
              <a:rPr lang="it-IT" b="1" dirty="0">
                <a:solidFill>
                  <a:schemeClr val="bg2">
                    <a:lumMod val="50000"/>
                    <a:lumOff val="50000"/>
                  </a:schemeClr>
                </a:solidFill>
              </a:rPr>
              <a:t>. </a:t>
            </a:r>
            <a:br>
              <a:rPr lang="it-IT" b="1" dirty="0">
                <a:solidFill>
                  <a:schemeClr val="bg2">
                    <a:lumMod val="50000"/>
                    <a:lumOff val="50000"/>
                  </a:schemeClr>
                </a:solidFill>
              </a:rPr>
            </a:br>
            <a:r>
              <a:rPr lang="it-IT" b="1" dirty="0">
                <a:solidFill>
                  <a:schemeClr val="bg2">
                    <a:lumMod val="50000"/>
                    <a:lumOff val="50000"/>
                  </a:schemeClr>
                </a:solidFill>
              </a:rPr>
              <a:t>Per addestrare la rete, cioè stimare e aggiornare i pesi (parametri) del modello, si procede con un processo di back-</a:t>
            </a:r>
            <a:r>
              <a:rPr lang="it-IT" b="1" dirty="0" err="1">
                <a:solidFill>
                  <a:schemeClr val="bg2">
                    <a:lumMod val="50000"/>
                    <a:lumOff val="50000"/>
                  </a:schemeClr>
                </a:solidFill>
              </a:rPr>
              <a:t>propagation</a:t>
            </a:r>
            <a:r>
              <a:rPr lang="it-IT" b="1" dirty="0">
                <a:solidFill>
                  <a:schemeClr val="bg2">
                    <a:lumMod val="50000"/>
                    <a:lumOff val="50000"/>
                  </a:schemeClr>
                </a:solidFill>
              </a:rPr>
              <a:t>, che viene realizzato tramite il metodo iterativo di ottimizzazione del gradiente discendente.</a:t>
            </a:r>
          </a:p>
          <a:p>
            <a:br>
              <a:rPr lang="it-IT" dirty="0"/>
            </a:br>
            <a:endParaRPr lang="it-IT" dirty="0"/>
          </a:p>
          <a:p>
            <a:endParaRPr lang="it-IT" dirty="0"/>
          </a:p>
        </p:txBody>
      </p:sp>
      <p:pic>
        <p:nvPicPr>
          <p:cNvPr id="4" name="Immagine 3">
            <a:extLst>
              <a:ext uri="{FF2B5EF4-FFF2-40B4-BE49-F238E27FC236}">
                <a16:creationId xmlns:a16="http://schemas.microsoft.com/office/drawing/2014/main" id="{4698F917-0411-43FE-9858-623B62CE446C}"/>
              </a:ext>
            </a:extLst>
          </p:cNvPr>
          <p:cNvPicPr>
            <a:picLocks noChangeAspect="1"/>
          </p:cNvPicPr>
          <p:nvPr/>
        </p:nvPicPr>
        <p:blipFill rotWithShape="1">
          <a:blip r:embed="rId2"/>
          <a:srcRect t="5229" b="7290"/>
          <a:stretch/>
        </p:blipFill>
        <p:spPr>
          <a:xfrm>
            <a:off x="3391864" y="1412111"/>
            <a:ext cx="5910263" cy="555585"/>
          </a:xfrm>
          <a:prstGeom prst="rect">
            <a:avLst/>
          </a:prstGeom>
        </p:spPr>
      </p:pic>
    </p:spTree>
    <p:extLst>
      <p:ext uri="{BB962C8B-B14F-4D97-AF65-F5344CB8AC3E}">
        <p14:creationId xmlns:p14="http://schemas.microsoft.com/office/powerpoint/2010/main" val="4259859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444C2063-AF20-4628-8753-F43C49D3EBE8}"/>
              </a:ext>
            </a:extLst>
          </p:cNvPr>
          <p:cNvSpPr>
            <a:spLocks noGrp="1"/>
          </p:cNvSpPr>
          <p:nvPr>
            <p:ph type="body" idx="1"/>
          </p:nvPr>
        </p:nvSpPr>
        <p:spPr>
          <a:xfrm>
            <a:off x="3941430" y="5350281"/>
            <a:ext cx="6675770" cy="951135"/>
          </a:xfrm>
        </p:spPr>
        <p:txBody>
          <a:bodyPr/>
          <a:lstStyle/>
          <a:p>
            <a:endParaRPr lang="it-IT" dirty="0"/>
          </a:p>
        </p:txBody>
      </p:sp>
      <p:sp>
        <p:nvSpPr>
          <p:cNvPr id="6" name="CasellaDiTesto 5">
            <a:extLst>
              <a:ext uri="{FF2B5EF4-FFF2-40B4-BE49-F238E27FC236}">
                <a16:creationId xmlns:a16="http://schemas.microsoft.com/office/drawing/2014/main" id="{EF1FE977-2E1F-4FD2-AC33-FD35BD40B1E7}"/>
              </a:ext>
            </a:extLst>
          </p:cNvPr>
          <p:cNvSpPr txBox="1"/>
          <p:nvPr/>
        </p:nvSpPr>
        <p:spPr>
          <a:xfrm>
            <a:off x="3009900" y="406400"/>
            <a:ext cx="8267700" cy="4247317"/>
          </a:xfrm>
          <a:prstGeom prst="rect">
            <a:avLst/>
          </a:prstGeom>
          <a:noFill/>
        </p:spPr>
        <p:txBody>
          <a:bodyPr wrap="square" rtlCol="0">
            <a:spAutoFit/>
          </a:bodyPr>
          <a:lstStyle/>
          <a:p>
            <a:r>
              <a:rPr lang="it-IT" dirty="0"/>
              <a:t>I tre modelli di rete neurale proposti sono i seguenti:</a:t>
            </a:r>
          </a:p>
          <a:p>
            <a:endParaRPr lang="it-IT" dirty="0"/>
          </a:p>
          <a:p>
            <a:pPr marL="285750" indent="-285750">
              <a:buFont typeface="Wingdings" panose="05000000000000000000" pitchFamily="2" charset="2"/>
              <a:buChar char="v"/>
            </a:pPr>
            <a:r>
              <a:rPr lang="it-IT" dirty="0"/>
              <a:t>Rete neurale (model) con 1 strato nascosto avente 5 neuroni, e con livello di errore pari a 0.01;</a:t>
            </a:r>
          </a:p>
          <a:p>
            <a:pPr marL="285750" indent="-285750">
              <a:buFont typeface="Wingdings" panose="05000000000000000000" pitchFamily="2" charset="2"/>
              <a:buChar char="v"/>
            </a:pPr>
            <a:endParaRPr lang="it-IT" dirty="0"/>
          </a:p>
          <a:p>
            <a:pPr marL="285750" indent="-285750">
              <a:buFont typeface="Wingdings" panose="05000000000000000000" pitchFamily="2" charset="2"/>
              <a:buChar char="v"/>
            </a:pPr>
            <a:r>
              <a:rPr lang="it-IT" dirty="0"/>
              <a:t>Rete neurale (model2) con 2 strati nascosti aventi ciascuno 5 neuroni, e con livello di errore pari a 0.01;</a:t>
            </a:r>
          </a:p>
          <a:p>
            <a:pPr marL="285750" indent="-285750">
              <a:buFont typeface="Wingdings" panose="05000000000000000000" pitchFamily="2" charset="2"/>
              <a:buChar char="v"/>
            </a:pPr>
            <a:endParaRPr lang="it-IT" dirty="0"/>
          </a:p>
          <a:p>
            <a:pPr marL="285750" indent="-285750">
              <a:buFont typeface="Wingdings" panose="05000000000000000000" pitchFamily="2" charset="2"/>
              <a:buChar char="v"/>
            </a:pPr>
            <a:r>
              <a:rPr lang="it-IT" dirty="0"/>
              <a:t>Rete neurale (model3) con 1 strato nascosto avente 5 neuroni, e con livello di errore pari a 0.001.</a:t>
            </a:r>
          </a:p>
          <a:p>
            <a:br>
              <a:rPr lang="it-IT" dirty="0"/>
            </a:br>
            <a:endParaRPr lang="it-IT" dirty="0"/>
          </a:p>
          <a:p>
            <a:endParaRPr lang="it-IT" dirty="0"/>
          </a:p>
          <a:p>
            <a:r>
              <a:rPr lang="it-IT" dirty="0"/>
              <a:t>La validazione è stata effettuata tramite la matrice di confusione e diverse statistiche</a:t>
            </a:r>
          </a:p>
          <a:p>
            <a:endParaRPr lang="it-IT" dirty="0"/>
          </a:p>
        </p:txBody>
      </p:sp>
      <p:graphicFrame>
        <p:nvGraphicFramePr>
          <p:cNvPr id="2" name="Tabella 2">
            <a:extLst>
              <a:ext uri="{FF2B5EF4-FFF2-40B4-BE49-F238E27FC236}">
                <a16:creationId xmlns:a16="http://schemas.microsoft.com/office/drawing/2014/main" id="{EEE9174F-942D-4AF4-A68F-A20233D70A11}"/>
              </a:ext>
            </a:extLst>
          </p:cNvPr>
          <p:cNvGraphicFramePr>
            <a:graphicFrameLocks noGrp="1"/>
          </p:cNvGraphicFramePr>
          <p:nvPr>
            <p:extLst>
              <p:ext uri="{D42A27DB-BD31-4B8C-83A1-F6EECF244321}">
                <p14:modId xmlns:p14="http://schemas.microsoft.com/office/powerpoint/2010/main" val="2432205431"/>
              </p:ext>
            </p:extLst>
          </p:nvPr>
        </p:nvGraphicFramePr>
        <p:xfrm>
          <a:off x="3438565" y="4481439"/>
          <a:ext cx="6466734" cy="1483360"/>
        </p:xfrm>
        <a:graphic>
          <a:graphicData uri="http://schemas.openxmlformats.org/drawingml/2006/table">
            <a:tbl>
              <a:tblPr firstRow="1" bandRow="1">
                <a:tableStyleId>{5C22544A-7EE6-4342-B048-85BDC9FD1C3A}</a:tableStyleId>
              </a:tblPr>
              <a:tblGrid>
                <a:gridCol w="1048068">
                  <a:extLst>
                    <a:ext uri="{9D8B030D-6E8A-4147-A177-3AD203B41FA5}">
                      <a16:colId xmlns:a16="http://schemas.microsoft.com/office/drawing/2014/main" val="2348633153"/>
                    </a:ext>
                  </a:extLst>
                </a:gridCol>
                <a:gridCol w="2709333">
                  <a:extLst>
                    <a:ext uri="{9D8B030D-6E8A-4147-A177-3AD203B41FA5}">
                      <a16:colId xmlns:a16="http://schemas.microsoft.com/office/drawing/2014/main" val="1072158047"/>
                    </a:ext>
                  </a:extLst>
                </a:gridCol>
                <a:gridCol w="2709333">
                  <a:extLst>
                    <a:ext uri="{9D8B030D-6E8A-4147-A177-3AD203B41FA5}">
                      <a16:colId xmlns:a16="http://schemas.microsoft.com/office/drawing/2014/main" val="2277346341"/>
                    </a:ext>
                  </a:extLst>
                </a:gridCol>
              </a:tblGrid>
              <a:tr h="370840">
                <a:tc>
                  <a:txBody>
                    <a:bodyPr/>
                    <a:lstStyle/>
                    <a:p>
                      <a:endParaRPr lang="it-IT" dirty="0"/>
                    </a:p>
                  </a:txBody>
                  <a:tcPr/>
                </a:tc>
                <a:tc>
                  <a:txBody>
                    <a:bodyPr/>
                    <a:lstStyle/>
                    <a:p>
                      <a:r>
                        <a:rPr lang="it-IT" dirty="0" err="1">
                          <a:solidFill>
                            <a:schemeClr val="bg1"/>
                          </a:solidFill>
                        </a:rPr>
                        <a:t>Accuracy</a:t>
                      </a:r>
                      <a:endParaRPr lang="it-IT" dirty="0">
                        <a:solidFill>
                          <a:schemeClr val="bg1"/>
                        </a:solidFill>
                      </a:endParaRPr>
                    </a:p>
                  </a:txBody>
                  <a:tcPr/>
                </a:tc>
                <a:tc>
                  <a:txBody>
                    <a:bodyPr/>
                    <a:lstStyle/>
                    <a:p>
                      <a:r>
                        <a:rPr lang="it-IT" dirty="0">
                          <a:solidFill>
                            <a:schemeClr val="bg1"/>
                          </a:solidFill>
                        </a:rPr>
                        <a:t>Casi mal classificati</a:t>
                      </a:r>
                    </a:p>
                  </a:txBody>
                  <a:tcPr/>
                </a:tc>
                <a:extLst>
                  <a:ext uri="{0D108BD9-81ED-4DB2-BD59-A6C34878D82A}">
                    <a16:rowId xmlns:a16="http://schemas.microsoft.com/office/drawing/2014/main" val="1514761376"/>
                  </a:ext>
                </a:extLst>
              </a:tr>
              <a:tr h="370840">
                <a:tc>
                  <a:txBody>
                    <a:bodyPr/>
                    <a:lstStyle/>
                    <a:p>
                      <a:r>
                        <a:rPr lang="it-IT" b="0" dirty="0"/>
                        <a:t>model</a:t>
                      </a:r>
                    </a:p>
                  </a:txBody>
                  <a:tcPr/>
                </a:tc>
                <a:tc>
                  <a:txBody>
                    <a:bodyPr/>
                    <a:lstStyle/>
                    <a:p>
                      <a:r>
                        <a:rPr lang="it-IT" dirty="0"/>
                        <a:t>0.9842 </a:t>
                      </a:r>
                    </a:p>
                  </a:txBody>
                  <a:tcPr/>
                </a:tc>
                <a:tc>
                  <a:txBody>
                    <a:bodyPr/>
                    <a:lstStyle/>
                    <a:p>
                      <a:r>
                        <a:rPr lang="it-IT" dirty="0"/>
                        <a:t>19</a:t>
                      </a:r>
                    </a:p>
                  </a:txBody>
                  <a:tcPr/>
                </a:tc>
                <a:extLst>
                  <a:ext uri="{0D108BD9-81ED-4DB2-BD59-A6C34878D82A}">
                    <a16:rowId xmlns:a16="http://schemas.microsoft.com/office/drawing/2014/main" val="2229668423"/>
                  </a:ext>
                </a:extLst>
              </a:tr>
              <a:tr h="370840">
                <a:tc>
                  <a:txBody>
                    <a:bodyPr/>
                    <a:lstStyle/>
                    <a:p>
                      <a:r>
                        <a:rPr lang="it-IT" b="0" dirty="0"/>
                        <a:t>model2</a:t>
                      </a:r>
                    </a:p>
                  </a:txBody>
                  <a:tcPr/>
                </a:tc>
                <a:tc>
                  <a:txBody>
                    <a:bodyPr/>
                    <a:lstStyle/>
                    <a:p>
                      <a:r>
                        <a:rPr lang="en-GB" sz="1800" kern="1200" dirty="0">
                          <a:solidFill>
                            <a:schemeClr val="dk1"/>
                          </a:solidFill>
                          <a:effectLst/>
                          <a:latin typeface="+mn-lt"/>
                          <a:ea typeface="+mn-ea"/>
                          <a:cs typeface="+mn-cs"/>
                        </a:rPr>
                        <a:t>0.9825 </a:t>
                      </a:r>
                      <a:endParaRPr lang="it-IT" dirty="0"/>
                    </a:p>
                  </a:txBody>
                  <a:tcPr/>
                </a:tc>
                <a:tc>
                  <a:txBody>
                    <a:bodyPr/>
                    <a:lstStyle/>
                    <a:p>
                      <a:r>
                        <a:rPr lang="it-IT" dirty="0"/>
                        <a:t>21</a:t>
                      </a:r>
                    </a:p>
                  </a:txBody>
                  <a:tcPr/>
                </a:tc>
                <a:extLst>
                  <a:ext uri="{0D108BD9-81ED-4DB2-BD59-A6C34878D82A}">
                    <a16:rowId xmlns:a16="http://schemas.microsoft.com/office/drawing/2014/main" val="2909960695"/>
                  </a:ext>
                </a:extLst>
              </a:tr>
              <a:tr h="370840">
                <a:tc>
                  <a:txBody>
                    <a:bodyPr/>
                    <a:lstStyle/>
                    <a:p>
                      <a:r>
                        <a:rPr lang="it-IT" b="0" dirty="0"/>
                        <a:t>model3</a:t>
                      </a:r>
                    </a:p>
                  </a:txBody>
                  <a:tcPr/>
                </a:tc>
                <a:tc>
                  <a:txBody>
                    <a:bodyPr/>
                    <a:lstStyle/>
                    <a:p>
                      <a:r>
                        <a:rPr lang="en-GB" sz="1800" b="1" kern="1200" dirty="0">
                          <a:solidFill>
                            <a:schemeClr val="dk1"/>
                          </a:solidFill>
                          <a:effectLst/>
                          <a:latin typeface="+mn-lt"/>
                          <a:ea typeface="+mn-ea"/>
                          <a:cs typeface="+mn-cs"/>
                        </a:rPr>
                        <a:t>0.9883 </a:t>
                      </a:r>
                      <a:endParaRPr lang="it-IT" sz="1800" b="1" dirty="0"/>
                    </a:p>
                  </a:txBody>
                  <a:tcPr/>
                </a:tc>
                <a:tc>
                  <a:txBody>
                    <a:bodyPr/>
                    <a:lstStyle/>
                    <a:p>
                      <a:r>
                        <a:rPr lang="it-IT" dirty="0"/>
                        <a:t>14</a:t>
                      </a:r>
                    </a:p>
                  </a:txBody>
                  <a:tcPr/>
                </a:tc>
                <a:extLst>
                  <a:ext uri="{0D108BD9-81ED-4DB2-BD59-A6C34878D82A}">
                    <a16:rowId xmlns:a16="http://schemas.microsoft.com/office/drawing/2014/main" val="1902801767"/>
                  </a:ext>
                </a:extLst>
              </a:tr>
            </a:tbl>
          </a:graphicData>
        </a:graphic>
      </p:graphicFrame>
    </p:spTree>
    <p:extLst>
      <p:ext uri="{BB962C8B-B14F-4D97-AF65-F5344CB8AC3E}">
        <p14:creationId xmlns:p14="http://schemas.microsoft.com/office/powerpoint/2010/main" val="64640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BA46DE8-8D90-44AC-8000-6812D70FB59E}"/>
              </a:ext>
            </a:extLst>
          </p:cNvPr>
          <p:cNvSpPr>
            <a:spLocks noGrp="1"/>
          </p:cNvSpPr>
          <p:nvPr>
            <p:ph type="title"/>
          </p:nvPr>
        </p:nvSpPr>
        <p:spPr>
          <a:xfrm>
            <a:off x="1251678" y="382385"/>
            <a:ext cx="45719" cy="1492132"/>
          </a:xfrm>
        </p:spPr>
        <p:txBody>
          <a:bodyPr/>
          <a:lstStyle/>
          <a:p>
            <a:endParaRPr lang="it-IT" dirty="0"/>
          </a:p>
        </p:txBody>
      </p:sp>
      <p:sp>
        <p:nvSpPr>
          <p:cNvPr id="5" name="CasellaDiTesto 4">
            <a:extLst>
              <a:ext uri="{FF2B5EF4-FFF2-40B4-BE49-F238E27FC236}">
                <a16:creationId xmlns:a16="http://schemas.microsoft.com/office/drawing/2014/main" id="{7D245A64-8BA3-4E70-A245-2184392C2A70}"/>
              </a:ext>
            </a:extLst>
          </p:cNvPr>
          <p:cNvSpPr txBox="1"/>
          <p:nvPr/>
        </p:nvSpPr>
        <p:spPr>
          <a:xfrm>
            <a:off x="1148408" y="499180"/>
            <a:ext cx="10064187" cy="641266"/>
          </a:xfrm>
          <a:prstGeom prst="rect">
            <a:avLst/>
          </a:prstGeom>
          <a:noFill/>
        </p:spPr>
        <p:txBody>
          <a:bodyPr wrap="square" rtlCol="0">
            <a:spAutoFit/>
          </a:bodyPr>
          <a:lstStyle/>
          <a:p>
            <a:pPr>
              <a:lnSpc>
                <a:spcPct val="115000"/>
              </a:lnSpc>
              <a:spcAft>
                <a:spcPts val="1000"/>
              </a:spcAft>
            </a:pPr>
            <a:r>
              <a:rPr lang="it-IT" sz="1600" b="1" dirty="0">
                <a:effectLst/>
                <a:latin typeface="Avenir Next LT Pro" panose="020B0504020202020204" pitchFamily="34" charset="0"/>
                <a:ea typeface="Calibri" panose="020F0502020204030204" pitchFamily="34" charset="0"/>
                <a:cs typeface="Times New Roman" panose="02020603050405020304" pitchFamily="18" charset="0"/>
              </a:rPr>
              <a:t>Dal momento che nel complesso le prestazioni sono migliori rispetto a </a:t>
            </a:r>
            <a:r>
              <a:rPr lang="it-IT" sz="1600" b="1" i="1" dirty="0">
                <a:effectLst/>
                <a:latin typeface="Avenir Next LT Pro" panose="020B0504020202020204" pitchFamily="34" charset="0"/>
                <a:ea typeface="Calibri" panose="020F0502020204030204" pitchFamily="34" charset="0"/>
                <a:cs typeface="Times New Roman" panose="02020603050405020304" pitchFamily="18" charset="0"/>
              </a:rPr>
              <a:t>model</a:t>
            </a:r>
            <a:r>
              <a:rPr lang="it-IT" sz="1600" b="1" dirty="0">
                <a:effectLst/>
                <a:latin typeface="Avenir Next LT Pro" panose="020B0504020202020204" pitchFamily="34" charset="0"/>
                <a:ea typeface="Calibri" panose="020F0502020204030204" pitchFamily="34" charset="0"/>
                <a:cs typeface="Times New Roman" panose="02020603050405020304" pitchFamily="18" charset="0"/>
              </a:rPr>
              <a:t> e che non si ha alcun aumento della complessità del modello (stesso numero di parametri di </a:t>
            </a:r>
            <a:r>
              <a:rPr lang="it-IT" sz="1600" b="1" i="1" dirty="0">
                <a:effectLst/>
                <a:latin typeface="Avenir Next LT Pro" panose="020B0504020202020204" pitchFamily="34" charset="0"/>
                <a:ea typeface="Calibri" panose="020F0502020204030204" pitchFamily="34" charset="0"/>
                <a:cs typeface="Times New Roman" panose="02020603050405020304" pitchFamily="18" charset="0"/>
              </a:rPr>
              <a:t>model</a:t>
            </a:r>
            <a:r>
              <a:rPr lang="it-IT" sz="1600" b="1" dirty="0">
                <a:effectLst/>
                <a:latin typeface="Avenir Next LT Pro" panose="020B0504020202020204" pitchFamily="34" charset="0"/>
                <a:ea typeface="Calibri" panose="020F0502020204030204" pitchFamily="34" charset="0"/>
                <a:cs typeface="Times New Roman" panose="02020603050405020304" pitchFamily="18" charset="0"/>
              </a:rPr>
              <a:t>), si preferisce </a:t>
            </a:r>
            <a:r>
              <a:rPr lang="it-IT" sz="1600" b="1" i="1" dirty="0">
                <a:effectLst/>
                <a:latin typeface="Avenir Next LT Pro" panose="020B0504020202020204" pitchFamily="34" charset="0"/>
                <a:ea typeface="Calibri" panose="020F0502020204030204" pitchFamily="34" charset="0"/>
                <a:cs typeface="Times New Roman" panose="02020603050405020304" pitchFamily="18" charset="0"/>
              </a:rPr>
              <a:t>model3</a:t>
            </a:r>
            <a:r>
              <a:rPr lang="it-IT" sz="1600" b="1" dirty="0">
                <a:effectLst/>
                <a:latin typeface="Avenir Next LT Pro" panose="020B0504020202020204" pitchFamily="34" charset="0"/>
                <a:ea typeface="Calibri" panose="020F0502020204030204" pitchFamily="34" charset="0"/>
                <a:cs typeface="Times New Roman" panose="02020603050405020304" pitchFamily="18" charset="0"/>
              </a:rPr>
              <a:t>.</a:t>
            </a:r>
            <a:endParaRPr lang="it-IT"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magine 5">
            <a:extLst>
              <a:ext uri="{FF2B5EF4-FFF2-40B4-BE49-F238E27FC236}">
                <a16:creationId xmlns:a16="http://schemas.microsoft.com/office/drawing/2014/main" id="{1DDF86A4-6790-489D-8590-EB6F8F60EEDE}"/>
              </a:ext>
            </a:extLst>
          </p:cNvPr>
          <p:cNvPicPr/>
          <p:nvPr/>
        </p:nvPicPr>
        <p:blipFill>
          <a:blip r:embed="rId2">
            <a:extLst>
              <a:ext uri="{28A0092B-C50C-407E-A947-70E740481C1C}">
                <a14:useLocalDpi xmlns:a14="http://schemas.microsoft.com/office/drawing/2010/main" val="0"/>
              </a:ext>
            </a:extLst>
          </a:blip>
          <a:stretch>
            <a:fillRect/>
          </a:stretch>
        </p:blipFill>
        <p:spPr>
          <a:xfrm>
            <a:off x="1274537" y="1671449"/>
            <a:ext cx="9547939" cy="3872825"/>
          </a:xfrm>
          <a:prstGeom prst="rect">
            <a:avLst/>
          </a:prstGeom>
          <a:ln>
            <a:noFill/>
          </a:ln>
          <a:effectLst>
            <a:outerShdw blurRad="190500" algn="tl" rotWithShape="0">
              <a:srgbClr val="000000">
                <a:alpha val="70000"/>
              </a:srgbClr>
            </a:outerShdw>
          </a:effectLst>
        </p:spPr>
      </p:pic>
      <p:sp>
        <p:nvSpPr>
          <p:cNvPr id="7" name="CasellaDiTesto 6">
            <a:extLst>
              <a:ext uri="{FF2B5EF4-FFF2-40B4-BE49-F238E27FC236}">
                <a16:creationId xmlns:a16="http://schemas.microsoft.com/office/drawing/2014/main" id="{BCF0351F-ACCB-421E-A81F-C2DD97D1451D}"/>
              </a:ext>
            </a:extLst>
          </p:cNvPr>
          <p:cNvSpPr txBox="1"/>
          <p:nvPr/>
        </p:nvSpPr>
        <p:spPr>
          <a:xfrm>
            <a:off x="1274537" y="5765741"/>
            <a:ext cx="9663539" cy="709874"/>
          </a:xfrm>
          <a:prstGeom prst="rect">
            <a:avLst/>
          </a:prstGeom>
          <a:noFill/>
        </p:spPr>
        <p:txBody>
          <a:bodyPr wrap="square" rtlCol="0">
            <a:spAutoFit/>
          </a:bodyPr>
          <a:lstStyle/>
          <a:p>
            <a:pPr>
              <a:lnSpc>
                <a:spcPct val="115000"/>
              </a:lnSpc>
              <a:spcAft>
                <a:spcPts val="1000"/>
              </a:spcAft>
            </a:pPr>
            <a:r>
              <a:rPr lang="it-IT" sz="1800" b="1" dirty="0">
                <a:effectLst/>
                <a:latin typeface="Avenir Next LT Pro" panose="020B0504020202020204" pitchFamily="34" charset="0"/>
                <a:ea typeface="Calibri" panose="020F0502020204030204" pitchFamily="34" charset="0"/>
                <a:cs typeface="Times New Roman" panose="02020603050405020304" pitchFamily="18" charset="0"/>
              </a:rPr>
              <a:t>Il numero di parametri del modello è pari alla somma del numero di pesi sinaptici delle connessioni tra i nodi e del numero di pesi dei </a:t>
            </a:r>
            <a:r>
              <a:rPr lang="it-IT" sz="1800" b="1" dirty="0" err="1">
                <a:effectLst/>
                <a:latin typeface="Avenir Next LT Pro" panose="020B0504020202020204" pitchFamily="34" charset="0"/>
                <a:ea typeface="Calibri" panose="020F0502020204030204" pitchFamily="34" charset="0"/>
                <a:cs typeface="Times New Roman" panose="02020603050405020304" pitchFamily="18" charset="0"/>
              </a:rPr>
              <a:t>bias</a:t>
            </a:r>
            <a:r>
              <a:rPr lang="it-IT" sz="1800" b="1" dirty="0">
                <a:effectLst/>
                <a:latin typeface="Avenir Next LT Pro" panose="020B0504020202020204" pitchFamily="34" charset="0"/>
                <a:ea typeface="Calibri" panose="020F0502020204030204" pitchFamily="34" charset="0"/>
                <a:cs typeface="Times New Roman" panose="02020603050405020304" pitchFamily="18" charset="0"/>
              </a:rPr>
              <a:t>: 6*5 + 5*1 + 1*5 + 1*1 = 41.</a:t>
            </a:r>
            <a:endParaRPr lang="it-IT"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3573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FFC990A-523F-4A71-B773-E39887E1C473}"/>
              </a:ext>
            </a:extLst>
          </p:cNvPr>
          <p:cNvSpPr>
            <a:spLocks noGrp="1"/>
          </p:cNvSpPr>
          <p:nvPr>
            <p:ph type="ctrTitle"/>
          </p:nvPr>
        </p:nvSpPr>
        <p:spPr/>
        <p:txBody>
          <a:bodyPr/>
          <a:lstStyle/>
          <a:p>
            <a:r>
              <a:rPr lang="it-IT" sz="6000" b="1" dirty="0">
                <a:effectLst>
                  <a:outerShdw blurRad="38100" dist="38100" dir="2700000" algn="tl">
                    <a:srgbClr val="000000">
                      <a:alpha val="43137"/>
                    </a:srgbClr>
                  </a:outerShdw>
                </a:effectLst>
                <a:latin typeface="Avenir Next LT Pro" panose="020B0504020202020204" pitchFamily="34" charset="0"/>
                <a:ea typeface="Calibri" panose="020F0502020204030204" pitchFamily="34" charset="0"/>
                <a:cs typeface="Times New Roman" panose="02020603050405020304" pitchFamily="18" charset="0"/>
              </a:rPr>
              <a:t>METODO ANTAGONISTA</a:t>
            </a:r>
            <a:endParaRPr lang="it-IT" sz="333300" dirty="0">
              <a:effectLst>
                <a:outerShdw blurRad="38100" dist="38100" dir="2700000" algn="tl">
                  <a:srgbClr val="000000">
                    <a:alpha val="43137"/>
                  </a:srgbClr>
                </a:outerShdw>
              </a:effectLst>
            </a:endParaRPr>
          </a:p>
        </p:txBody>
      </p:sp>
      <p:sp>
        <p:nvSpPr>
          <p:cNvPr id="5" name="Sottotitolo 4">
            <a:extLst>
              <a:ext uri="{FF2B5EF4-FFF2-40B4-BE49-F238E27FC236}">
                <a16:creationId xmlns:a16="http://schemas.microsoft.com/office/drawing/2014/main" id="{154C7239-2041-4B62-9B5C-C975CFA2178B}"/>
              </a:ext>
            </a:extLst>
          </p:cNvPr>
          <p:cNvSpPr>
            <a:spLocks noGrp="1"/>
          </p:cNvSpPr>
          <p:nvPr>
            <p:ph type="subTitle" idx="1"/>
          </p:nvPr>
        </p:nvSpPr>
        <p:spPr/>
        <p:txBody>
          <a:bodyPr/>
          <a:lstStyle/>
          <a:p>
            <a:r>
              <a:rPr lang="it-IT" dirty="0"/>
              <a:t>Regressione logistica</a:t>
            </a:r>
          </a:p>
        </p:txBody>
      </p:sp>
    </p:spTree>
    <p:extLst>
      <p:ext uri="{BB962C8B-B14F-4D97-AF65-F5344CB8AC3E}">
        <p14:creationId xmlns:p14="http://schemas.microsoft.com/office/powerpoint/2010/main" val="3680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08DA5A-4ED2-457A-9082-9391D4EAAAA4}"/>
              </a:ext>
            </a:extLst>
          </p:cNvPr>
          <p:cNvSpPr>
            <a:spLocks noGrp="1"/>
          </p:cNvSpPr>
          <p:nvPr>
            <p:ph type="title"/>
          </p:nvPr>
        </p:nvSpPr>
        <p:spPr>
          <a:xfrm>
            <a:off x="-114135" y="556005"/>
            <a:ext cx="519249" cy="1492132"/>
          </a:xfrm>
        </p:spPr>
        <p:txBody>
          <a:bodyPr/>
          <a:lstStyle/>
          <a:p>
            <a:endParaRPr lang="it-IT" dirty="0"/>
          </a:p>
        </p:txBody>
      </p:sp>
      <p:sp>
        <p:nvSpPr>
          <p:cNvPr id="3" name="Segnaposto contenuto 2">
            <a:extLst>
              <a:ext uri="{FF2B5EF4-FFF2-40B4-BE49-F238E27FC236}">
                <a16:creationId xmlns:a16="http://schemas.microsoft.com/office/drawing/2014/main" id="{8E0AC828-EE07-454A-9488-8CE00FFCDB7D}"/>
              </a:ext>
            </a:extLst>
          </p:cNvPr>
          <p:cNvSpPr>
            <a:spLocks noGrp="1"/>
          </p:cNvSpPr>
          <p:nvPr>
            <p:ph idx="1"/>
          </p:nvPr>
        </p:nvSpPr>
        <p:spPr>
          <a:xfrm>
            <a:off x="1135931" y="251341"/>
            <a:ext cx="10178322" cy="6404102"/>
          </a:xfrm>
        </p:spPr>
        <p:txBody>
          <a:bodyPr>
            <a:normAutofit/>
          </a:bodyPr>
          <a:lstStyle/>
          <a:p>
            <a:pPr marL="0" indent="0">
              <a:buNone/>
            </a:pPr>
            <a:r>
              <a:rPr lang="it-IT" sz="1800" dirty="0">
                <a:solidFill>
                  <a:schemeClr val="tx1"/>
                </a:solidFill>
              </a:rPr>
              <a:t>Per valutare l’effettiva superiorità in termini di performance predittiva della rete neurale supervisionata, si considera un metodo antagonista che abbia come scopo quello di assolvere al medesimo compito ergo risolvere lo stesso problema. </a:t>
            </a:r>
            <a:br>
              <a:rPr lang="it-IT" sz="1800" dirty="0">
                <a:solidFill>
                  <a:schemeClr val="tx1"/>
                </a:solidFill>
              </a:rPr>
            </a:br>
            <a:br>
              <a:rPr lang="it-IT" sz="1800" dirty="0">
                <a:solidFill>
                  <a:schemeClr val="tx1"/>
                </a:solidFill>
              </a:rPr>
            </a:br>
            <a:r>
              <a:rPr lang="it-IT" sz="1800" dirty="0">
                <a:solidFill>
                  <a:schemeClr val="tx1"/>
                </a:solidFill>
              </a:rPr>
              <a:t>Il metodo concorrenziale realizzato è rappresentato da un modello di </a:t>
            </a:r>
            <a:r>
              <a:rPr lang="it-IT" sz="1800" b="1" u="sng" dirty="0">
                <a:solidFill>
                  <a:schemeClr val="tx1"/>
                </a:solidFill>
              </a:rPr>
              <a:t>regressione logistica</a:t>
            </a:r>
            <a:r>
              <a:rPr lang="it-IT" sz="1800" dirty="0">
                <a:solidFill>
                  <a:schemeClr val="tx1"/>
                </a:solidFill>
              </a:rPr>
              <a:t>, in cui la variabile dipendente è “activity”, mentre le variabili indipendenti corrispondono ai nodi di input della rete neurale, ovvero i dati dei sensori raccolti dall’accelerometro e dal giroscopio nelle tre dimensioni x, y e z.</a:t>
            </a:r>
          </a:p>
          <a:p>
            <a:pPr marL="0" indent="0">
              <a:buNone/>
            </a:pPr>
            <a:endParaRPr lang="it-IT" dirty="0">
              <a:solidFill>
                <a:schemeClr val="tx1"/>
              </a:solidFill>
            </a:endParaRPr>
          </a:p>
        </p:txBody>
      </p:sp>
      <p:pic>
        <p:nvPicPr>
          <p:cNvPr id="6" name="Immagine 5">
            <a:extLst>
              <a:ext uri="{FF2B5EF4-FFF2-40B4-BE49-F238E27FC236}">
                <a16:creationId xmlns:a16="http://schemas.microsoft.com/office/drawing/2014/main" id="{E6252467-FFC5-4EE0-A958-35336E91A7D6}"/>
              </a:ext>
            </a:extLst>
          </p:cNvPr>
          <p:cNvPicPr>
            <a:picLocks noChangeAspect="1"/>
          </p:cNvPicPr>
          <p:nvPr/>
        </p:nvPicPr>
        <p:blipFill>
          <a:blip r:embed="rId2"/>
          <a:stretch>
            <a:fillRect/>
          </a:stretch>
        </p:blipFill>
        <p:spPr>
          <a:xfrm>
            <a:off x="1251678" y="2847371"/>
            <a:ext cx="5936200" cy="3731611"/>
          </a:xfrm>
          <a:prstGeom prst="rect">
            <a:avLst/>
          </a:prstGeom>
          <a:ln w="88900" cap="sq" cmpd="thickThin">
            <a:solidFill>
              <a:srgbClr val="000000"/>
            </a:solidFill>
            <a:prstDash val="solid"/>
            <a:miter lim="800000"/>
          </a:ln>
          <a:effectLst>
            <a:innerShdw blurRad="76200">
              <a:srgbClr val="000000"/>
            </a:innerShdw>
          </a:effectLst>
        </p:spPr>
      </p:pic>
      <p:sp>
        <p:nvSpPr>
          <p:cNvPr id="7" name="CasellaDiTesto 6">
            <a:extLst>
              <a:ext uri="{FF2B5EF4-FFF2-40B4-BE49-F238E27FC236}">
                <a16:creationId xmlns:a16="http://schemas.microsoft.com/office/drawing/2014/main" id="{9EA58C7F-5ABD-41F2-BA2F-6DAE2FC7E92B}"/>
              </a:ext>
            </a:extLst>
          </p:cNvPr>
          <p:cNvSpPr txBox="1"/>
          <p:nvPr/>
        </p:nvSpPr>
        <p:spPr>
          <a:xfrm>
            <a:off x="8035723" y="4454931"/>
            <a:ext cx="3333509" cy="1477328"/>
          </a:xfrm>
          <a:prstGeom prst="rect">
            <a:avLst/>
          </a:prstGeom>
          <a:noFill/>
        </p:spPr>
        <p:txBody>
          <a:bodyPr wrap="square" rtlCol="0">
            <a:spAutoFit/>
          </a:bodyPr>
          <a:lstStyle/>
          <a:p>
            <a:r>
              <a:rPr lang="it-IT" dirty="0"/>
              <a:t>Acc = 0.8542</a:t>
            </a:r>
            <a:br>
              <a:rPr lang="it-IT" dirty="0"/>
            </a:br>
            <a:br>
              <a:rPr lang="it-IT" dirty="0"/>
            </a:br>
            <a:r>
              <a:rPr lang="it-IT" dirty="0"/>
              <a:t>Unità mal classificate = 175  </a:t>
            </a:r>
            <a:br>
              <a:rPr lang="it-IT" dirty="0"/>
            </a:br>
            <a:br>
              <a:rPr lang="it-IT" dirty="0"/>
            </a:br>
            <a:endParaRPr lang="it-IT" dirty="0"/>
          </a:p>
        </p:txBody>
      </p:sp>
    </p:spTree>
    <p:extLst>
      <p:ext uri="{BB962C8B-B14F-4D97-AF65-F5344CB8AC3E}">
        <p14:creationId xmlns:p14="http://schemas.microsoft.com/office/powerpoint/2010/main" val="153571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FFC990A-523F-4A71-B773-E39887E1C473}"/>
              </a:ext>
            </a:extLst>
          </p:cNvPr>
          <p:cNvSpPr>
            <a:spLocks noGrp="1"/>
          </p:cNvSpPr>
          <p:nvPr>
            <p:ph type="ctrTitle"/>
          </p:nvPr>
        </p:nvSpPr>
        <p:spPr/>
        <p:txBody>
          <a:bodyPr/>
          <a:lstStyle/>
          <a:p>
            <a:pPr lvl="0">
              <a:lnSpc>
                <a:spcPct val="115000"/>
              </a:lnSpc>
              <a:spcAft>
                <a:spcPts val="1000"/>
              </a:spcAft>
            </a:pPr>
            <a:r>
              <a:rPr lang="it-IT" sz="4800" b="1" dirty="0">
                <a:effectLst/>
                <a:latin typeface="Avenir Next LT Pro" panose="020B0504020202020204" pitchFamily="34" charset="0"/>
                <a:ea typeface="Calibri" panose="020F0502020204030204" pitchFamily="34" charset="0"/>
                <a:cs typeface="Times New Roman" panose="02020603050405020304" pitchFamily="18" charset="0"/>
              </a:rPr>
              <a:t>CONFRONTO TRA NN E </a:t>
            </a:r>
            <a:r>
              <a:rPr lang="it-IT" sz="4800" b="1" dirty="0" err="1">
                <a:effectLst/>
                <a:latin typeface="Avenir Next LT Pro" panose="020B0504020202020204" pitchFamily="34" charset="0"/>
                <a:ea typeface="Calibri" panose="020F0502020204030204" pitchFamily="34" charset="0"/>
                <a:cs typeface="Times New Roman" panose="02020603050405020304" pitchFamily="18" charset="0"/>
              </a:rPr>
              <a:t>lr</a:t>
            </a:r>
            <a:endParaRPr lang="it-IT" sz="4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ottotitolo 4">
            <a:extLst>
              <a:ext uri="{FF2B5EF4-FFF2-40B4-BE49-F238E27FC236}">
                <a16:creationId xmlns:a16="http://schemas.microsoft.com/office/drawing/2014/main" id="{154C7239-2041-4B62-9B5C-C975CFA2178B}"/>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1258843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0C21BA-626B-47F9-AAC6-10E2DA1671C8}"/>
              </a:ext>
            </a:extLst>
          </p:cNvPr>
          <p:cNvSpPr>
            <a:spLocks noGrp="1"/>
          </p:cNvSpPr>
          <p:nvPr>
            <p:ph type="title"/>
          </p:nvPr>
        </p:nvSpPr>
        <p:spPr>
          <a:xfrm>
            <a:off x="233106" y="903245"/>
            <a:ext cx="160433" cy="1492132"/>
          </a:xfrm>
        </p:spPr>
        <p:txBody>
          <a:bodyPr/>
          <a:lstStyle/>
          <a:p>
            <a:endParaRPr lang="it-IT" dirty="0"/>
          </a:p>
        </p:txBody>
      </p:sp>
      <p:sp>
        <p:nvSpPr>
          <p:cNvPr id="3" name="Segnaposto contenuto 2">
            <a:extLst>
              <a:ext uri="{FF2B5EF4-FFF2-40B4-BE49-F238E27FC236}">
                <a16:creationId xmlns:a16="http://schemas.microsoft.com/office/drawing/2014/main" id="{C4EF95D6-F1E0-473B-B9FE-97BEA5783E4A}"/>
              </a:ext>
            </a:extLst>
          </p:cNvPr>
          <p:cNvSpPr>
            <a:spLocks noGrp="1"/>
          </p:cNvSpPr>
          <p:nvPr>
            <p:ph idx="1"/>
          </p:nvPr>
        </p:nvSpPr>
        <p:spPr>
          <a:xfrm>
            <a:off x="1135931" y="491925"/>
            <a:ext cx="10178322" cy="3593591"/>
          </a:xfrm>
        </p:spPr>
        <p:txBody>
          <a:bodyPr/>
          <a:lstStyle/>
          <a:p>
            <a:pPr marL="0" indent="0">
              <a:buNone/>
            </a:pPr>
            <a:r>
              <a:rPr lang="it-IT" sz="1800" dirty="0">
                <a:solidFill>
                  <a:schemeClr val="tx1"/>
                </a:solidFill>
              </a:rPr>
              <a:t>A questo punto si procede con il confronto tra il modello di rete neurale scelto (model3) ed il modello di regressione logistica costruito.</a:t>
            </a:r>
          </a:p>
          <a:p>
            <a:pPr marL="0" indent="0">
              <a:buNone/>
            </a:pPr>
            <a:endParaRPr lang="it-IT" sz="1800" dirty="0">
              <a:solidFill>
                <a:schemeClr val="tx1"/>
              </a:solidFill>
            </a:endParaRPr>
          </a:p>
          <a:p>
            <a:pPr marL="0" indent="0">
              <a:buNone/>
            </a:pPr>
            <a:endParaRPr lang="it-IT" sz="1800" dirty="0">
              <a:solidFill>
                <a:schemeClr val="tx1"/>
              </a:solidFill>
            </a:endParaRPr>
          </a:p>
          <a:p>
            <a:pPr marL="0" indent="0">
              <a:buNone/>
            </a:pPr>
            <a:endParaRPr lang="it-IT" sz="1800" dirty="0">
              <a:solidFill>
                <a:schemeClr val="tx1"/>
              </a:solidFill>
            </a:endParaRPr>
          </a:p>
          <a:p>
            <a:pPr marL="0" indent="0">
              <a:buNone/>
            </a:pPr>
            <a:endParaRPr lang="it-IT" sz="1800" dirty="0">
              <a:solidFill>
                <a:schemeClr val="tx1"/>
              </a:solidFill>
            </a:endParaRPr>
          </a:p>
          <a:p>
            <a:pPr marL="0" indent="0">
              <a:buNone/>
            </a:pPr>
            <a:r>
              <a:rPr lang="it-IT" sz="1800" dirty="0">
                <a:solidFill>
                  <a:schemeClr val="tx1"/>
                </a:solidFill>
              </a:rPr>
              <a:t>Analogo risultato può essere riscontrato graficamente per mezzo delle curve ROC dei due modelli.</a:t>
            </a:r>
          </a:p>
          <a:p>
            <a:pPr marL="0" indent="0">
              <a:buNone/>
            </a:pPr>
            <a:endParaRPr lang="it-IT" dirty="0">
              <a:solidFill>
                <a:schemeClr val="tx1"/>
              </a:solidFill>
            </a:endParaRPr>
          </a:p>
          <a:p>
            <a:pPr marL="0" indent="0">
              <a:buNone/>
            </a:pPr>
            <a:endParaRPr lang="it-IT" dirty="0">
              <a:solidFill>
                <a:schemeClr val="tx1"/>
              </a:solidFill>
            </a:endParaRPr>
          </a:p>
          <a:p>
            <a:pPr marL="0" indent="0">
              <a:buNone/>
            </a:pPr>
            <a:endParaRPr lang="it-IT" dirty="0">
              <a:solidFill>
                <a:schemeClr val="tx1"/>
              </a:solidFill>
            </a:endParaRPr>
          </a:p>
        </p:txBody>
      </p:sp>
      <p:graphicFrame>
        <p:nvGraphicFramePr>
          <p:cNvPr id="4" name="Tabella 4">
            <a:extLst>
              <a:ext uri="{FF2B5EF4-FFF2-40B4-BE49-F238E27FC236}">
                <a16:creationId xmlns:a16="http://schemas.microsoft.com/office/drawing/2014/main" id="{EBBD36E2-2E5C-41B9-B527-382D640A4AA8}"/>
              </a:ext>
            </a:extLst>
          </p:cNvPr>
          <p:cNvGraphicFramePr>
            <a:graphicFrameLocks noGrp="1"/>
          </p:cNvGraphicFramePr>
          <p:nvPr>
            <p:extLst>
              <p:ext uri="{D42A27DB-BD31-4B8C-83A1-F6EECF244321}">
                <p14:modId xmlns:p14="http://schemas.microsoft.com/office/powerpoint/2010/main" val="1620527519"/>
              </p:ext>
            </p:extLst>
          </p:nvPr>
        </p:nvGraphicFramePr>
        <p:xfrm>
          <a:off x="1402149" y="135546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234975207"/>
                    </a:ext>
                  </a:extLst>
                </a:gridCol>
                <a:gridCol w="2709333">
                  <a:extLst>
                    <a:ext uri="{9D8B030D-6E8A-4147-A177-3AD203B41FA5}">
                      <a16:colId xmlns:a16="http://schemas.microsoft.com/office/drawing/2014/main" val="3816708066"/>
                    </a:ext>
                  </a:extLst>
                </a:gridCol>
                <a:gridCol w="2709333">
                  <a:extLst>
                    <a:ext uri="{9D8B030D-6E8A-4147-A177-3AD203B41FA5}">
                      <a16:colId xmlns:a16="http://schemas.microsoft.com/office/drawing/2014/main" val="435601062"/>
                    </a:ext>
                  </a:extLst>
                </a:gridCol>
              </a:tblGrid>
              <a:tr h="370840">
                <a:tc>
                  <a:txBody>
                    <a:bodyPr/>
                    <a:lstStyle/>
                    <a:p>
                      <a:endParaRPr lang="it-IT">
                        <a:solidFill>
                          <a:schemeClr val="tx1"/>
                        </a:solidFill>
                      </a:endParaRPr>
                    </a:p>
                  </a:txBody>
                  <a:tcPr/>
                </a:tc>
                <a:tc>
                  <a:txBody>
                    <a:bodyPr/>
                    <a:lstStyle/>
                    <a:p>
                      <a:r>
                        <a:rPr lang="it-IT" dirty="0">
                          <a:solidFill>
                            <a:schemeClr val="tx1"/>
                          </a:solidFill>
                        </a:rPr>
                        <a:t>Regressione Logistica</a:t>
                      </a:r>
                    </a:p>
                  </a:txBody>
                  <a:tcPr/>
                </a:tc>
                <a:tc>
                  <a:txBody>
                    <a:bodyPr/>
                    <a:lstStyle/>
                    <a:p>
                      <a:r>
                        <a:rPr lang="it-IT" dirty="0">
                          <a:solidFill>
                            <a:schemeClr val="tx1"/>
                          </a:solidFill>
                        </a:rPr>
                        <a:t>Model3 (NN)</a:t>
                      </a:r>
                    </a:p>
                  </a:txBody>
                  <a:tcPr/>
                </a:tc>
                <a:extLst>
                  <a:ext uri="{0D108BD9-81ED-4DB2-BD59-A6C34878D82A}">
                    <a16:rowId xmlns:a16="http://schemas.microsoft.com/office/drawing/2014/main" val="462818629"/>
                  </a:ext>
                </a:extLst>
              </a:tr>
              <a:tr h="370840">
                <a:tc>
                  <a:txBody>
                    <a:bodyPr/>
                    <a:lstStyle/>
                    <a:p>
                      <a:r>
                        <a:rPr lang="it-IT" dirty="0" err="1">
                          <a:solidFill>
                            <a:schemeClr val="tx1"/>
                          </a:solidFill>
                        </a:rPr>
                        <a:t>Accuracy</a:t>
                      </a:r>
                      <a:endParaRPr lang="it-IT" dirty="0">
                        <a:solidFill>
                          <a:schemeClr val="tx1"/>
                        </a:solidFill>
                      </a:endParaRPr>
                    </a:p>
                  </a:txBody>
                  <a:tcPr/>
                </a:tc>
                <a:tc>
                  <a:txBody>
                    <a:bodyPr/>
                    <a:lstStyle/>
                    <a:p>
                      <a:r>
                        <a:rPr lang="it-IT" sz="1800" dirty="0">
                          <a:solidFill>
                            <a:schemeClr val="tx1"/>
                          </a:solidFill>
                        </a:rPr>
                        <a:t>0.8542 </a:t>
                      </a:r>
                    </a:p>
                  </a:txBody>
                  <a:tcPr/>
                </a:tc>
                <a:tc>
                  <a:txBody>
                    <a:bodyPr/>
                    <a:lstStyle/>
                    <a:p>
                      <a:r>
                        <a:rPr lang="it-IT" dirty="0">
                          <a:solidFill>
                            <a:schemeClr val="tx1"/>
                          </a:solidFill>
                        </a:rPr>
                        <a:t> </a:t>
                      </a:r>
                      <a:r>
                        <a:rPr lang="it-IT" b="1" dirty="0">
                          <a:solidFill>
                            <a:schemeClr val="tx1"/>
                          </a:solidFill>
                        </a:rPr>
                        <a:t>0.9883</a:t>
                      </a:r>
                    </a:p>
                  </a:txBody>
                  <a:tcPr/>
                </a:tc>
                <a:extLst>
                  <a:ext uri="{0D108BD9-81ED-4DB2-BD59-A6C34878D82A}">
                    <a16:rowId xmlns:a16="http://schemas.microsoft.com/office/drawing/2014/main" val="1931755959"/>
                  </a:ext>
                </a:extLst>
              </a:tr>
              <a:tr h="370840">
                <a:tc>
                  <a:txBody>
                    <a:bodyPr/>
                    <a:lstStyle/>
                    <a:p>
                      <a:r>
                        <a:rPr lang="it-IT" dirty="0">
                          <a:solidFill>
                            <a:schemeClr val="tx1"/>
                          </a:solidFill>
                        </a:rPr>
                        <a:t>Unità mal classificate</a:t>
                      </a:r>
                    </a:p>
                  </a:txBody>
                  <a:tcPr/>
                </a:tc>
                <a:tc>
                  <a:txBody>
                    <a:bodyPr/>
                    <a:lstStyle/>
                    <a:p>
                      <a:r>
                        <a:rPr lang="it-IT" sz="1800" dirty="0">
                          <a:solidFill>
                            <a:schemeClr val="tx1"/>
                          </a:solidFill>
                        </a:rPr>
                        <a:t>175</a:t>
                      </a:r>
                    </a:p>
                  </a:txBody>
                  <a:tcPr/>
                </a:tc>
                <a:tc>
                  <a:txBody>
                    <a:bodyPr/>
                    <a:lstStyle/>
                    <a:p>
                      <a:r>
                        <a:rPr lang="it-IT" b="1" dirty="0">
                          <a:solidFill>
                            <a:schemeClr val="tx1"/>
                          </a:solidFill>
                        </a:rPr>
                        <a:t>14</a:t>
                      </a:r>
                    </a:p>
                  </a:txBody>
                  <a:tcPr/>
                </a:tc>
                <a:extLst>
                  <a:ext uri="{0D108BD9-81ED-4DB2-BD59-A6C34878D82A}">
                    <a16:rowId xmlns:a16="http://schemas.microsoft.com/office/drawing/2014/main" val="2305680671"/>
                  </a:ext>
                </a:extLst>
              </a:tr>
            </a:tbl>
          </a:graphicData>
        </a:graphic>
      </p:graphicFrame>
      <p:pic>
        <p:nvPicPr>
          <p:cNvPr id="5" name="Immagine 4">
            <a:extLst>
              <a:ext uri="{FF2B5EF4-FFF2-40B4-BE49-F238E27FC236}">
                <a16:creationId xmlns:a16="http://schemas.microsoft.com/office/drawing/2014/main" id="{7D53E2A1-8115-40E8-B85B-D5B67D5E54E9}"/>
              </a:ext>
            </a:extLst>
          </p:cNvPr>
          <p:cNvPicPr/>
          <p:nvPr/>
        </p:nvPicPr>
        <p:blipFill rotWithShape="1">
          <a:blip r:embed="rId2">
            <a:extLst>
              <a:ext uri="{28A0092B-C50C-407E-A947-70E740481C1C}">
                <a14:useLocalDpi xmlns:a14="http://schemas.microsoft.com/office/drawing/2010/main" val="0"/>
              </a:ext>
            </a:extLst>
          </a:blip>
          <a:srcRect t="15175" b="4979"/>
          <a:stretch/>
        </p:blipFill>
        <p:spPr>
          <a:xfrm>
            <a:off x="3238823" y="3469195"/>
            <a:ext cx="4678261" cy="3143243"/>
          </a:xfrm>
          <a:prstGeom prst="rect">
            <a:avLst/>
          </a:prstGeom>
        </p:spPr>
      </p:pic>
    </p:spTree>
    <p:extLst>
      <p:ext uri="{BB962C8B-B14F-4D97-AF65-F5344CB8AC3E}">
        <p14:creationId xmlns:p14="http://schemas.microsoft.com/office/powerpoint/2010/main" val="250749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35A789-EABC-490A-99FD-6D1F57EFE51F}"/>
              </a:ext>
            </a:extLst>
          </p:cNvPr>
          <p:cNvSpPr>
            <a:spLocks noGrp="1"/>
          </p:cNvSpPr>
          <p:nvPr>
            <p:ph type="title"/>
          </p:nvPr>
        </p:nvSpPr>
        <p:spPr/>
        <p:txBody>
          <a:bodyPr/>
          <a:lstStyle/>
          <a:p>
            <a:r>
              <a:rPr lang="it-IT" dirty="0"/>
              <a:t>CONCLUSIONI</a:t>
            </a:r>
          </a:p>
        </p:txBody>
      </p:sp>
      <p:sp>
        <p:nvSpPr>
          <p:cNvPr id="3" name="Segnaposto contenuto 2">
            <a:extLst>
              <a:ext uri="{FF2B5EF4-FFF2-40B4-BE49-F238E27FC236}">
                <a16:creationId xmlns:a16="http://schemas.microsoft.com/office/drawing/2014/main" id="{A045DAA6-8445-45CE-9FB0-DF143F74B842}"/>
              </a:ext>
            </a:extLst>
          </p:cNvPr>
          <p:cNvSpPr>
            <a:spLocks noGrp="1"/>
          </p:cNvSpPr>
          <p:nvPr>
            <p:ph idx="1"/>
          </p:nvPr>
        </p:nvSpPr>
        <p:spPr>
          <a:xfrm>
            <a:off x="1101207" y="1475773"/>
            <a:ext cx="10178322" cy="5225969"/>
          </a:xfrm>
        </p:spPr>
        <p:txBody>
          <a:bodyPr>
            <a:normAutofit/>
          </a:bodyPr>
          <a:lstStyle/>
          <a:p>
            <a:pPr marL="0" indent="0">
              <a:buNone/>
            </a:pPr>
            <a:r>
              <a:rPr lang="it-IT" sz="1600" dirty="0">
                <a:solidFill>
                  <a:schemeClr val="tx1"/>
                </a:solidFill>
              </a:rPr>
              <a:t>E’ possibile affermare che sarà più opportuno rendere operativa la rete neurale (piuttosto che il modello </a:t>
            </a:r>
            <a:r>
              <a:rPr lang="it-IT" sz="1600" dirty="0" err="1">
                <a:solidFill>
                  <a:schemeClr val="tx1"/>
                </a:solidFill>
              </a:rPr>
              <a:t>logit</a:t>
            </a:r>
            <a:r>
              <a:rPr lang="it-IT" sz="1600" dirty="0">
                <a:solidFill>
                  <a:schemeClr val="tx1"/>
                </a:solidFill>
              </a:rPr>
              <a:t>) in modo da poter risolvere al meglio il problema proposto di classificazione binaria (il soggetto corre o cammina) per nuovi futuri campioni di dati.</a:t>
            </a:r>
          </a:p>
          <a:p>
            <a:pPr marL="0" indent="0">
              <a:buNone/>
            </a:pPr>
            <a:endParaRPr lang="it-IT" sz="1600" dirty="0">
              <a:solidFill>
                <a:schemeClr val="tx1"/>
              </a:solidFill>
            </a:endParaRPr>
          </a:p>
          <a:p>
            <a:pPr marL="0" indent="0">
              <a:buNone/>
            </a:pPr>
            <a:r>
              <a:rPr lang="it-IT" sz="1600" dirty="0">
                <a:solidFill>
                  <a:schemeClr val="tx1"/>
                </a:solidFill>
              </a:rPr>
              <a:t>Questo era solo un piccolo esempio di come le reti neurali possano essere impiegate per analizzare l’enorme quantità di dati rilevati dai dispositivi indossabili</a:t>
            </a:r>
            <a:br>
              <a:rPr lang="it-IT" sz="1600" dirty="0">
                <a:solidFill>
                  <a:schemeClr val="tx1"/>
                </a:solidFill>
              </a:rPr>
            </a:br>
            <a:r>
              <a:rPr lang="it-IT" sz="1600" dirty="0">
                <a:solidFill>
                  <a:schemeClr val="tx1"/>
                </a:solidFill>
              </a:rPr>
              <a:t>Grazie alle reti neurali e alle loro capacità di analizzare dati sensoriali (come in questa analisi) e parametri vitali in applicazioni più complesse,  i dispositivi intelligenti sono in grado di offrire prestazioni sempre migliori. </a:t>
            </a:r>
          </a:p>
          <a:p>
            <a:pPr marL="0" indent="0">
              <a:buNone/>
            </a:pPr>
            <a:br>
              <a:rPr lang="it-IT" sz="1600" dirty="0">
                <a:solidFill>
                  <a:schemeClr val="tx1"/>
                </a:solidFill>
              </a:rPr>
            </a:br>
            <a:r>
              <a:rPr lang="it-IT" sz="1600" dirty="0">
                <a:solidFill>
                  <a:schemeClr val="tx1"/>
                </a:solidFill>
              </a:rPr>
              <a:t>Sotto questo punto di vista, quindi, tali strumenti, monitorando i nostri parametri vitali, ci permettono di:</a:t>
            </a:r>
          </a:p>
          <a:p>
            <a:pPr>
              <a:buFont typeface="Wingdings" panose="05000000000000000000" pitchFamily="2" charset="2"/>
              <a:buChar char="ü"/>
            </a:pPr>
            <a:r>
              <a:rPr lang="it-IT" sz="1600" dirty="0">
                <a:solidFill>
                  <a:schemeClr val="tx1"/>
                </a:solidFill>
              </a:rPr>
              <a:t> migliorare la qualità della vita</a:t>
            </a:r>
          </a:p>
          <a:p>
            <a:pPr>
              <a:buFont typeface="Wingdings" panose="05000000000000000000" pitchFamily="2" charset="2"/>
              <a:buChar char="ü"/>
            </a:pPr>
            <a:r>
              <a:rPr lang="it-IT" sz="1600" dirty="0">
                <a:solidFill>
                  <a:schemeClr val="tx1"/>
                </a:solidFill>
              </a:rPr>
              <a:t>salvaguardare il più possibile la salute</a:t>
            </a:r>
          </a:p>
          <a:p>
            <a:pPr>
              <a:buFont typeface="Wingdings" panose="05000000000000000000" pitchFamily="2" charset="2"/>
              <a:buChar char="ü"/>
            </a:pPr>
            <a:r>
              <a:rPr lang="it-IT" sz="1600" dirty="0">
                <a:solidFill>
                  <a:schemeClr val="tx1"/>
                </a:solidFill>
              </a:rPr>
              <a:t>spronarci a mantenere buone abitudini.</a:t>
            </a:r>
          </a:p>
        </p:txBody>
      </p:sp>
    </p:spTree>
    <p:extLst>
      <p:ext uri="{BB962C8B-B14F-4D97-AF65-F5344CB8AC3E}">
        <p14:creationId xmlns:p14="http://schemas.microsoft.com/office/powerpoint/2010/main" val="3378662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F90AD02-69FF-4CCE-BD02-B28DE2EF305D}"/>
              </a:ext>
            </a:extLst>
          </p:cNvPr>
          <p:cNvSpPr>
            <a:spLocks noGrp="1"/>
          </p:cNvSpPr>
          <p:nvPr>
            <p:ph type="ctrTitle"/>
          </p:nvPr>
        </p:nvSpPr>
        <p:spPr/>
        <p:txBody>
          <a:bodyPr/>
          <a:lstStyle/>
          <a:p>
            <a:r>
              <a:rPr lang="it-IT" dirty="0"/>
              <a:t>GRAZIE PER L’ATTENZIONE</a:t>
            </a:r>
          </a:p>
        </p:txBody>
      </p:sp>
      <p:sp>
        <p:nvSpPr>
          <p:cNvPr id="5" name="Sottotitolo 4">
            <a:extLst>
              <a:ext uri="{FF2B5EF4-FFF2-40B4-BE49-F238E27FC236}">
                <a16:creationId xmlns:a16="http://schemas.microsoft.com/office/drawing/2014/main" id="{8810D779-6A21-4E4F-B9FD-E087E4320F1C}"/>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4287466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73DCFF9-B504-4F07-85C6-0E3B2976455A}"/>
              </a:ext>
            </a:extLst>
          </p:cNvPr>
          <p:cNvSpPr>
            <a:spLocks noGrp="1"/>
          </p:cNvSpPr>
          <p:nvPr>
            <p:ph type="body" idx="1"/>
          </p:nvPr>
        </p:nvSpPr>
        <p:spPr>
          <a:xfrm flipH="1" flipV="1">
            <a:off x="4216399" y="5437425"/>
            <a:ext cx="5753099" cy="923330"/>
          </a:xfrm>
        </p:spPr>
        <p:txBody>
          <a:bodyPr>
            <a:normAutofit/>
          </a:bodyPr>
          <a:lstStyle/>
          <a:p>
            <a:endParaRPr lang="it-IT" u="sng" dirty="0"/>
          </a:p>
        </p:txBody>
      </p:sp>
      <p:sp>
        <p:nvSpPr>
          <p:cNvPr id="5" name="CasellaDiTesto 4">
            <a:extLst>
              <a:ext uri="{FF2B5EF4-FFF2-40B4-BE49-F238E27FC236}">
                <a16:creationId xmlns:a16="http://schemas.microsoft.com/office/drawing/2014/main" id="{0C865059-8DA5-445B-8323-C997A3F96D62}"/>
              </a:ext>
            </a:extLst>
          </p:cNvPr>
          <p:cNvSpPr txBox="1"/>
          <p:nvPr/>
        </p:nvSpPr>
        <p:spPr>
          <a:xfrm>
            <a:off x="2683502" y="144691"/>
            <a:ext cx="6571076" cy="523220"/>
          </a:xfrm>
          <a:prstGeom prst="rect">
            <a:avLst/>
          </a:prstGeom>
          <a:noFill/>
        </p:spPr>
        <p:txBody>
          <a:bodyPr wrap="square" rtlCol="0">
            <a:spAutoFit/>
          </a:bodyPr>
          <a:lstStyle/>
          <a:p>
            <a:r>
              <a:rPr lang="it-IT" sz="2800" b="1" dirty="0"/>
              <a:t>INTRODUZIONE</a:t>
            </a:r>
          </a:p>
        </p:txBody>
      </p:sp>
      <p:sp>
        <p:nvSpPr>
          <p:cNvPr id="6" name="CasellaDiTesto 5">
            <a:extLst>
              <a:ext uri="{FF2B5EF4-FFF2-40B4-BE49-F238E27FC236}">
                <a16:creationId xmlns:a16="http://schemas.microsoft.com/office/drawing/2014/main" id="{497877B4-89B1-4F2D-99CE-7BE6ED8FA6F6}"/>
              </a:ext>
            </a:extLst>
          </p:cNvPr>
          <p:cNvSpPr txBox="1"/>
          <p:nvPr/>
        </p:nvSpPr>
        <p:spPr>
          <a:xfrm>
            <a:off x="2683502" y="1769996"/>
            <a:ext cx="8848725" cy="1200329"/>
          </a:xfrm>
          <a:prstGeom prst="rect">
            <a:avLst/>
          </a:prstGeom>
          <a:noFill/>
        </p:spPr>
        <p:txBody>
          <a:bodyPr wrap="square" rtlCol="0">
            <a:spAutoFit/>
          </a:bodyPr>
          <a:lstStyle/>
          <a:p>
            <a:r>
              <a:rPr lang="it-IT" b="1" dirty="0"/>
              <a:t>Le reti neurali sono sempre più importanti all'interno dei dispositivi mobili, in quanto permettono di sfruttare il Machine Learning per creare dei sistemi flessibili, in grado di imparare e di migliorarsi con il tempo, superando molti dei limiti delle tecnologie attuali. </a:t>
            </a:r>
          </a:p>
        </p:txBody>
      </p:sp>
      <p:sp>
        <p:nvSpPr>
          <p:cNvPr id="7" name="CasellaDiTesto 6">
            <a:extLst>
              <a:ext uri="{FF2B5EF4-FFF2-40B4-BE49-F238E27FC236}">
                <a16:creationId xmlns:a16="http://schemas.microsoft.com/office/drawing/2014/main" id="{3EF2C1E3-147F-4EDB-BC23-0CEAF746ECD3}"/>
              </a:ext>
            </a:extLst>
          </p:cNvPr>
          <p:cNvSpPr txBox="1"/>
          <p:nvPr/>
        </p:nvSpPr>
        <p:spPr>
          <a:xfrm>
            <a:off x="2683502" y="785501"/>
            <a:ext cx="8848725" cy="923330"/>
          </a:xfrm>
          <a:prstGeom prst="rect">
            <a:avLst/>
          </a:prstGeom>
          <a:noFill/>
        </p:spPr>
        <p:txBody>
          <a:bodyPr wrap="square" rtlCol="0">
            <a:spAutoFit/>
          </a:bodyPr>
          <a:lstStyle/>
          <a:p>
            <a:r>
              <a:rPr lang="it-IT" b="1" dirty="0">
                <a:solidFill>
                  <a:schemeClr val="accent1">
                    <a:lumMod val="60000"/>
                    <a:lumOff val="40000"/>
                  </a:schemeClr>
                </a:solidFill>
              </a:rPr>
              <a:t>I device che utilizziamo quotidianamente, come smartphone o smartwatch, sono in grado di rilevare, analizzare e trasmettere informazioni riguardanti, ad esempio, segnali corporei – come segni vitali – e dati ambientali.</a:t>
            </a:r>
          </a:p>
        </p:txBody>
      </p:sp>
      <p:sp>
        <p:nvSpPr>
          <p:cNvPr id="8" name="CasellaDiTesto 7">
            <a:extLst>
              <a:ext uri="{FF2B5EF4-FFF2-40B4-BE49-F238E27FC236}">
                <a16:creationId xmlns:a16="http://schemas.microsoft.com/office/drawing/2014/main" id="{C5693B21-BAA8-4BA3-B989-89C0B39B3B0A}"/>
              </a:ext>
            </a:extLst>
          </p:cNvPr>
          <p:cNvSpPr txBox="1"/>
          <p:nvPr/>
        </p:nvSpPr>
        <p:spPr>
          <a:xfrm>
            <a:off x="3170550" y="4072410"/>
            <a:ext cx="9021450" cy="923330"/>
          </a:xfrm>
          <a:prstGeom prst="rect">
            <a:avLst/>
          </a:prstGeom>
          <a:noFill/>
        </p:spPr>
        <p:txBody>
          <a:bodyPr wrap="square" rtlCol="0">
            <a:spAutoFit/>
          </a:bodyPr>
          <a:lstStyle/>
          <a:p>
            <a:r>
              <a:rPr lang="it-IT" b="1" dirty="0">
                <a:solidFill>
                  <a:schemeClr val="bg1"/>
                </a:solidFill>
                <a:effectLst>
                  <a:outerShdw blurRad="38100" dist="38100" dir="2700000" algn="tl">
                    <a:srgbClr val="000000">
                      <a:alpha val="43137"/>
                    </a:srgbClr>
                  </a:outerShdw>
                </a:effectLst>
                <a:highlight>
                  <a:srgbClr val="FFFFFF"/>
                </a:highlight>
              </a:rPr>
              <a:t>L’obiettivo del progetto è quello di costruire una rete neurale supervisionata in grado di rilevare se una persona sta correndo o camminando in base ai dati dei sensori raccolti da un dispositivo iOS.</a:t>
            </a:r>
          </a:p>
        </p:txBody>
      </p:sp>
    </p:spTree>
    <p:extLst>
      <p:ext uri="{BB962C8B-B14F-4D97-AF65-F5344CB8AC3E}">
        <p14:creationId xmlns:p14="http://schemas.microsoft.com/office/powerpoint/2010/main" val="2357678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87E292-EF38-4457-9E7B-03E691397CFC}"/>
              </a:ext>
            </a:extLst>
          </p:cNvPr>
          <p:cNvSpPr>
            <a:spLocks noGrp="1"/>
          </p:cNvSpPr>
          <p:nvPr>
            <p:ph type="title"/>
          </p:nvPr>
        </p:nvSpPr>
        <p:spPr>
          <a:xfrm>
            <a:off x="3242930" y="1587500"/>
            <a:ext cx="8187071" cy="3081115"/>
          </a:xfrm>
        </p:spPr>
        <p:txBody>
          <a:bodyPr>
            <a:noAutofit/>
          </a:bodyPr>
          <a:lstStyle/>
          <a:p>
            <a:r>
              <a:rPr lang="it-IT" sz="2000" dirty="0"/>
              <a:t>#carichiamo le libraries necessarie</a:t>
            </a:r>
            <a:br>
              <a:rPr lang="it-IT" sz="4000" dirty="0"/>
            </a:br>
            <a:r>
              <a:rPr lang="it-IT" sz="4000" dirty="0">
                <a:solidFill>
                  <a:schemeClr val="accent1"/>
                </a:solidFill>
              </a:rPr>
              <a:t>&gt;</a:t>
            </a:r>
            <a:r>
              <a:rPr lang="it-IT" sz="4000" b="1" dirty="0">
                <a:solidFill>
                  <a:schemeClr val="bg2">
                    <a:lumMod val="50000"/>
                    <a:lumOff val="50000"/>
                  </a:schemeClr>
                </a:solidFill>
              </a:rPr>
              <a:t>library(</a:t>
            </a:r>
            <a:r>
              <a:rPr lang="it-IT" sz="4000" b="1" dirty="0" err="1">
                <a:solidFill>
                  <a:schemeClr val="bg2">
                    <a:lumMod val="50000"/>
                    <a:lumOff val="50000"/>
                  </a:schemeClr>
                </a:solidFill>
              </a:rPr>
              <a:t>neuralnet</a:t>
            </a:r>
            <a:r>
              <a:rPr lang="it-IT" sz="4000" b="1" dirty="0">
                <a:solidFill>
                  <a:schemeClr val="bg2">
                    <a:lumMod val="50000"/>
                    <a:lumOff val="50000"/>
                  </a:schemeClr>
                </a:solidFill>
              </a:rPr>
              <a:t>)</a:t>
            </a:r>
            <a:br>
              <a:rPr lang="it-IT" sz="4000" b="1" dirty="0">
                <a:solidFill>
                  <a:schemeClr val="bg2">
                    <a:lumMod val="50000"/>
                    <a:lumOff val="50000"/>
                  </a:schemeClr>
                </a:solidFill>
              </a:rPr>
            </a:br>
            <a:r>
              <a:rPr lang="it-IT" sz="4000" dirty="0">
                <a:solidFill>
                  <a:schemeClr val="accent1"/>
                </a:solidFill>
              </a:rPr>
              <a:t>&gt;</a:t>
            </a:r>
            <a:r>
              <a:rPr lang="it-IT" sz="4000" b="1" dirty="0">
                <a:solidFill>
                  <a:schemeClr val="bg2">
                    <a:lumMod val="50000"/>
                    <a:lumOff val="50000"/>
                  </a:schemeClr>
                </a:solidFill>
              </a:rPr>
              <a:t>library(</a:t>
            </a:r>
            <a:r>
              <a:rPr lang="it-IT" sz="4000" b="1" dirty="0" err="1">
                <a:solidFill>
                  <a:schemeClr val="bg2">
                    <a:lumMod val="50000"/>
                    <a:lumOff val="50000"/>
                  </a:schemeClr>
                </a:solidFill>
              </a:rPr>
              <a:t>caret</a:t>
            </a:r>
            <a:r>
              <a:rPr lang="it-IT" sz="4000" b="1" dirty="0">
                <a:solidFill>
                  <a:schemeClr val="bg2">
                    <a:lumMod val="50000"/>
                    <a:lumOff val="50000"/>
                  </a:schemeClr>
                </a:solidFill>
              </a:rPr>
              <a:t>)</a:t>
            </a:r>
            <a:br>
              <a:rPr lang="it-IT" sz="4000" b="1" dirty="0">
                <a:solidFill>
                  <a:schemeClr val="bg2">
                    <a:lumMod val="50000"/>
                    <a:lumOff val="50000"/>
                  </a:schemeClr>
                </a:solidFill>
              </a:rPr>
            </a:br>
            <a:r>
              <a:rPr lang="it-IT" sz="4000" dirty="0">
                <a:solidFill>
                  <a:schemeClr val="accent1"/>
                </a:solidFill>
              </a:rPr>
              <a:t>&gt;</a:t>
            </a:r>
            <a:r>
              <a:rPr lang="it-IT" sz="4000" b="1" dirty="0">
                <a:solidFill>
                  <a:schemeClr val="bg2">
                    <a:lumMod val="50000"/>
                    <a:lumOff val="50000"/>
                  </a:schemeClr>
                </a:solidFill>
              </a:rPr>
              <a:t>library(</a:t>
            </a:r>
            <a:r>
              <a:rPr lang="it-IT" sz="3600" b="1" dirty="0" err="1">
                <a:solidFill>
                  <a:schemeClr val="bg2">
                    <a:lumMod val="50000"/>
                    <a:lumOff val="50000"/>
                  </a:schemeClr>
                </a:solidFill>
              </a:rPr>
              <a:t>NeuralNetTools</a:t>
            </a:r>
            <a:r>
              <a:rPr lang="it-IT" sz="4000" b="1" dirty="0">
                <a:solidFill>
                  <a:schemeClr val="bg2">
                    <a:lumMod val="50000"/>
                    <a:lumOff val="50000"/>
                  </a:schemeClr>
                </a:solidFill>
              </a:rPr>
              <a:t>)</a:t>
            </a:r>
            <a:br>
              <a:rPr lang="it-IT" sz="4000" b="1" dirty="0">
                <a:solidFill>
                  <a:schemeClr val="bg2">
                    <a:lumMod val="50000"/>
                    <a:lumOff val="50000"/>
                  </a:schemeClr>
                </a:solidFill>
              </a:rPr>
            </a:br>
            <a:r>
              <a:rPr lang="it-IT" sz="4000" dirty="0">
                <a:solidFill>
                  <a:schemeClr val="accent1"/>
                </a:solidFill>
              </a:rPr>
              <a:t>&gt;</a:t>
            </a:r>
            <a:r>
              <a:rPr lang="it-IT" sz="4000" b="1" dirty="0">
                <a:solidFill>
                  <a:schemeClr val="bg2">
                    <a:lumMod val="50000"/>
                    <a:lumOff val="50000"/>
                  </a:schemeClr>
                </a:solidFill>
              </a:rPr>
              <a:t>library(ROCR)</a:t>
            </a:r>
          </a:p>
        </p:txBody>
      </p:sp>
      <p:sp>
        <p:nvSpPr>
          <p:cNvPr id="3" name="Segnaposto testo 2">
            <a:extLst>
              <a:ext uri="{FF2B5EF4-FFF2-40B4-BE49-F238E27FC236}">
                <a16:creationId xmlns:a16="http://schemas.microsoft.com/office/drawing/2014/main" id="{CAFB986A-4270-408D-B968-D6BEA9565C88}"/>
              </a:ext>
            </a:extLst>
          </p:cNvPr>
          <p:cNvSpPr>
            <a:spLocks noGrp="1"/>
          </p:cNvSpPr>
          <p:nvPr>
            <p:ph type="body" idx="1"/>
          </p:nvPr>
        </p:nvSpPr>
        <p:spPr/>
        <p:txBody>
          <a:bodyPr>
            <a:normAutofit fontScale="92500" lnSpcReduction="10000"/>
          </a:bodyPr>
          <a:lstStyle/>
          <a:p>
            <a:r>
              <a:rPr lang="it-IT" sz="6600" dirty="0"/>
              <a:t>&gt;</a:t>
            </a:r>
          </a:p>
        </p:txBody>
      </p:sp>
    </p:spTree>
    <p:extLst>
      <p:ext uri="{BB962C8B-B14F-4D97-AF65-F5344CB8AC3E}">
        <p14:creationId xmlns:p14="http://schemas.microsoft.com/office/powerpoint/2010/main" val="2690324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FFC990A-523F-4A71-B773-E39887E1C473}"/>
              </a:ext>
            </a:extLst>
          </p:cNvPr>
          <p:cNvSpPr>
            <a:spLocks noGrp="1"/>
          </p:cNvSpPr>
          <p:nvPr>
            <p:ph type="ctrTitle"/>
          </p:nvPr>
        </p:nvSpPr>
        <p:spPr/>
        <p:txBody>
          <a:bodyPr/>
          <a:lstStyle/>
          <a:p>
            <a:r>
              <a:rPr lang="it-IT" sz="7200" b="1" dirty="0">
                <a:effectLst/>
                <a:latin typeface="Avenir Next LT Pro" panose="020B0504020202020204" pitchFamily="34" charset="0"/>
                <a:ea typeface="Calibri" panose="020F0502020204030204" pitchFamily="34" charset="0"/>
                <a:cs typeface="Times New Roman" panose="02020603050405020304" pitchFamily="18" charset="0"/>
              </a:rPr>
              <a:t>PRE-</a:t>
            </a:r>
            <a:r>
              <a:rPr lang="it-IT" sz="7200" b="1" dirty="0" err="1">
                <a:effectLst/>
                <a:latin typeface="Avenir Next LT Pro" panose="020B0504020202020204" pitchFamily="34" charset="0"/>
                <a:ea typeface="Calibri" panose="020F0502020204030204" pitchFamily="34" charset="0"/>
                <a:cs typeface="Times New Roman" panose="02020603050405020304" pitchFamily="18" charset="0"/>
              </a:rPr>
              <a:t>PROCESSing</a:t>
            </a:r>
            <a:endParaRPr lang="it-IT" sz="89500" dirty="0"/>
          </a:p>
        </p:txBody>
      </p:sp>
      <p:sp>
        <p:nvSpPr>
          <p:cNvPr id="5" name="Sottotitolo 4">
            <a:extLst>
              <a:ext uri="{FF2B5EF4-FFF2-40B4-BE49-F238E27FC236}">
                <a16:creationId xmlns:a16="http://schemas.microsoft.com/office/drawing/2014/main" id="{154C7239-2041-4B62-9B5C-C975CFA2178B}"/>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776839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83966C-486B-44FF-A6ED-9725C00953A9}"/>
              </a:ext>
            </a:extLst>
          </p:cNvPr>
          <p:cNvSpPr>
            <a:spLocks noGrp="1"/>
          </p:cNvSpPr>
          <p:nvPr>
            <p:ph type="title"/>
          </p:nvPr>
        </p:nvSpPr>
        <p:spPr/>
        <p:txBody>
          <a:bodyPr/>
          <a:lstStyle/>
          <a:p>
            <a:r>
              <a:rPr lang="it-IT" dirty="0">
                <a:solidFill>
                  <a:schemeClr val="accent1"/>
                </a:solidFill>
              </a:rPr>
              <a:t>Training set</a:t>
            </a:r>
          </a:p>
        </p:txBody>
      </p:sp>
      <p:sp>
        <p:nvSpPr>
          <p:cNvPr id="3" name="Segnaposto contenuto 2">
            <a:extLst>
              <a:ext uri="{FF2B5EF4-FFF2-40B4-BE49-F238E27FC236}">
                <a16:creationId xmlns:a16="http://schemas.microsoft.com/office/drawing/2014/main" id="{0BDD0F9E-E302-450B-BB5D-E97BEE9AE33C}"/>
              </a:ext>
            </a:extLst>
          </p:cNvPr>
          <p:cNvSpPr>
            <a:spLocks noGrp="1"/>
          </p:cNvSpPr>
          <p:nvPr>
            <p:ph idx="1"/>
          </p:nvPr>
        </p:nvSpPr>
        <p:spPr>
          <a:xfrm>
            <a:off x="1251678" y="1257301"/>
            <a:ext cx="10178322" cy="5029199"/>
          </a:xfrm>
        </p:spPr>
        <p:txBody>
          <a:bodyPr>
            <a:normAutofit fontScale="92500" lnSpcReduction="10000"/>
          </a:bodyPr>
          <a:lstStyle/>
          <a:p>
            <a:pPr marL="0" indent="0">
              <a:buNone/>
            </a:pPr>
            <a:r>
              <a:rPr lang="it-IT" i="0" dirty="0">
                <a:solidFill>
                  <a:schemeClr val="tx1"/>
                </a:solidFill>
                <a:effectLst/>
              </a:rPr>
              <a:t>Il dataset a disposizione contiene 4000 campioni di dati di sensori raccolti dall'accelerometro e dal giroscopio di un iPhone 5c. </a:t>
            </a:r>
            <a:br>
              <a:rPr lang="it-IT" i="0" dirty="0">
                <a:solidFill>
                  <a:schemeClr val="tx1"/>
                </a:solidFill>
                <a:effectLst/>
              </a:rPr>
            </a:br>
            <a:r>
              <a:rPr lang="it-IT" i="0" dirty="0">
                <a:solidFill>
                  <a:schemeClr val="tx1"/>
                </a:solidFill>
                <a:effectLst/>
              </a:rPr>
              <a:t>Questi dati sono rappresentati dalle seguenti variabili (ogni variabile contiene i dati del sensore per uno degli assi del sensore):</a:t>
            </a:r>
          </a:p>
          <a:p>
            <a:pPr marL="0" indent="0">
              <a:buNone/>
            </a:pPr>
            <a:r>
              <a:rPr lang="it-IT" b="1" i="0" dirty="0">
                <a:solidFill>
                  <a:schemeClr val="tx1"/>
                </a:solidFill>
                <a:effectLst/>
              </a:rPr>
              <a:t>•	</a:t>
            </a:r>
            <a:r>
              <a:rPr lang="it-IT" b="1" i="0" dirty="0" err="1">
                <a:solidFill>
                  <a:schemeClr val="tx1"/>
                </a:solidFill>
                <a:effectLst/>
              </a:rPr>
              <a:t>accelerazione_x</a:t>
            </a:r>
            <a:endParaRPr lang="it-IT" b="1" i="0" dirty="0">
              <a:solidFill>
                <a:schemeClr val="tx1"/>
              </a:solidFill>
              <a:effectLst/>
            </a:endParaRPr>
          </a:p>
          <a:p>
            <a:pPr marL="0" indent="0">
              <a:buNone/>
            </a:pPr>
            <a:r>
              <a:rPr lang="it-IT" b="1" i="0" dirty="0">
                <a:solidFill>
                  <a:schemeClr val="tx1"/>
                </a:solidFill>
                <a:effectLst/>
              </a:rPr>
              <a:t>•	</a:t>
            </a:r>
            <a:r>
              <a:rPr lang="it-IT" b="1" i="0" dirty="0" err="1">
                <a:solidFill>
                  <a:schemeClr val="tx1"/>
                </a:solidFill>
                <a:effectLst/>
              </a:rPr>
              <a:t>accelerazione_y</a:t>
            </a:r>
            <a:endParaRPr lang="it-IT" b="1" i="0" dirty="0">
              <a:solidFill>
                <a:schemeClr val="tx1"/>
              </a:solidFill>
              <a:effectLst/>
            </a:endParaRPr>
          </a:p>
          <a:p>
            <a:pPr marL="0" indent="0">
              <a:buNone/>
            </a:pPr>
            <a:r>
              <a:rPr lang="it-IT" b="1" i="0" dirty="0">
                <a:solidFill>
                  <a:schemeClr val="tx1"/>
                </a:solidFill>
                <a:effectLst/>
              </a:rPr>
              <a:t>•	</a:t>
            </a:r>
            <a:r>
              <a:rPr lang="it-IT" b="1" i="0" dirty="0" err="1">
                <a:solidFill>
                  <a:schemeClr val="tx1"/>
                </a:solidFill>
                <a:effectLst/>
              </a:rPr>
              <a:t>accelerazione_z</a:t>
            </a:r>
            <a:endParaRPr lang="it-IT" b="1" i="0" dirty="0">
              <a:solidFill>
                <a:schemeClr val="tx1"/>
              </a:solidFill>
              <a:effectLst/>
            </a:endParaRPr>
          </a:p>
          <a:p>
            <a:pPr marL="0" indent="0">
              <a:buNone/>
            </a:pPr>
            <a:r>
              <a:rPr lang="it-IT" b="1" i="0" dirty="0">
                <a:solidFill>
                  <a:schemeClr val="tx1"/>
                </a:solidFill>
                <a:effectLst/>
              </a:rPr>
              <a:t>•	</a:t>
            </a:r>
            <a:r>
              <a:rPr lang="it-IT" b="1" i="0" dirty="0" err="1">
                <a:solidFill>
                  <a:schemeClr val="tx1"/>
                </a:solidFill>
                <a:effectLst/>
              </a:rPr>
              <a:t>giro_x</a:t>
            </a:r>
            <a:endParaRPr lang="it-IT" b="1" i="0" dirty="0">
              <a:solidFill>
                <a:schemeClr val="tx1"/>
              </a:solidFill>
              <a:effectLst/>
            </a:endParaRPr>
          </a:p>
          <a:p>
            <a:pPr marL="0" indent="0">
              <a:buNone/>
            </a:pPr>
            <a:r>
              <a:rPr lang="it-IT" b="1" i="0" dirty="0">
                <a:solidFill>
                  <a:schemeClr val="tx1"/>
                </a:solidFill>
                <a:effectLst/>
              </a:rPr>
              <a:t>•	</a:t>
            </a:r>
            <a:r>
              <a:rPr lang="it-IT" b="1" i="0" dirty="0" err="1">
                <a:solidFill>
                  <a:schemeClr val="tx1"/>
                </a:solidFill>
                <a:effectLst/>
              </a:rPr>
              <a:t>giro_y</a:t>
            </a:r>
            <a:endParaRPr lang="it-IT" b="1" i="0" dirty="0">
              <a:solidFill>
                <a:schemeClr val="tx1"/>
              </a:solidFill>
              <a:effectLst/>
            </a:endParaRPr>
          </a:p>
          <a:p>
            <a:pPr marL="0" indent="0">
              <a:buNone/>
            </a:pPr>
            <a:r>
              <a:rPr lang="it-IT" b="1" i="0" dirty="0">
                <a:solidFill>
                  <a:schemeClr val="tx1"/>
                </a:solidFill>
                <a:effectLst/>
              </a:rPr>
              <a:t>•	</a:t>
            </a:r>
            <a:r>
              <a:rPr lang="it-IT" b="1" i="0" dirty="0" err="1">
                <a:solidFill>
                  <a:schemeClr val="tx1"/>
                </a:solidFill>
                <a:effectLst/>
              </a:rPr>
              <a:t>giro_z</a:t>
            </a:r>
            <a:endParaRPr lang="it-IT" b="1" i="0" dirty="0">
              <a:solidFill>
                <a:schemeClr val="tx1"/>
              </a:solidFill>
              <a:effectLst/>
            </a:endParaRPr>
          </a:p>
          <a:p>
            <a:r>
              <a:rPr lang="it-IT" b="1" i="0" dirty="0">
                <a:solidFill>
                  <a:schemeClr val="tx1"/>
                </a:solidFill>
                <a:effectLst/>
              </a:rPr>
              <a:t>activity </a:t>
            </a:r>
            <a:r>
              <a:rPr lang="it-IT" i="0" dirty="0">
                <a:solidFill>
                  <a:schemeClr val="tx1"/>
                </a:solidFill>
                <a:effectLst/>
              </a:rPr>
              <a:t>("0": camminare , "1": correre) </a:t>
            </a:r>
          </a:p>
          <a:p>
            <a:r>
              <a:rPr lang="it-IT" b="1" dirty="0" err="1">
                <a:solidFill>
                  <a:schemeClr val="tx1"/>
                </a:solidFill>
              </a:rPr>
              <a:t>w</a:t>
            </a:r>
            <a:r>
              <a:rPr lang="it-IT" b="1" i="0" dirty="0" err="1">
                <a:solidFill>
                  <a:schemeClr val="tx1"/>
                </a:solidFill>
                <a:effectLst/>
              </a:rPr>
              <a:t>rist</a:t>
            </a:r>
            <a:r>
              <a:rPr lang="it-IT" dirty="0">
                <a:solidFill>
                  <a:schemeClr val="tx1"/>
                </a:solidFill>
              </a:rPr>
              <a:t> </a:t>
            </a:r>
            <a:r>
              <a:rPr lang="it-IT" i="0" dirty="0">
                <a:solidFill>
                  <a:schemeClr val="tx1"/>
                </a:solidFill>
                <a:effectLst/>
              </a:rPr>
              <a:t> ("0": polso sinistro, "1": polso destro)</a:t>
            </a:r>
          </a:p>
          <a:p>
            <a:pPr marL="0" indent="0">
              <a:buNone/>
            </a:pPr>
            <a:r>
              <a:rPr lang="it-IT" i="0" dirty="0">
                <a:solidFill>
                  <a:schemeClr val="tx1"/>
                </a:solidFill>
                <a:effectLst/>
              </a:rPr>
              <a:t>Inoltre, il set di dati contiene le colonne "</a:t>
            </a:r>
            <a:r>
              <a:rPr lang="it-IT" b="1" i="0" dirty="0">
                <a:solidFill>
                  <a:schemeClr val="tx1"/>
                </a:solidFill>
                <a:effectLst/>
              </a:rPr>
              <a:t>data</a:t>
            </a:r>
            <a:r>
              <a:rPr lang="it-IT" i="0" dirty="0">
                <a:solidFill>
                  <a:schemeClr val="tx1"/>
                </a:solidFill>
                <a:effectLst/>
              </a:rPr>
              <a:t>", "</a:t>
            </a:r>
            <a:r>
              <a:rPr lang="it-IT" b="1" i="0" dirty="0">
                <a:solidFill>
                  <a:schemeClr val="tx1"/>
                </a:solidFill>
                <a:effectLst/>
              </a:rPr>
              <a:t>ora</a:t>
            </a:r>
            <a:r>
              <a:rPr lang="it-IT" i="0" dirty="0">
                <a:solidFill>
                  <a:schemeClr val="tx1"/>
                </a:solidFill>
                <a:effectLst/>
              </a:rPr>
              <a:t>" e "</a:t>
            </a:r>
            <a:r>
              <a:rPr lang="it-IT" b="1" i="0" dirty="0">
                <a:solidFill>
                  <a:schemeClr val="tx1"/>
                </a:solidFill>
                <a:effectLst/>
              </a:rPr>
              <a:t>nome utente</a:t>
            </a:r>
            <a:r>
              <a:rPr lang="it-IT" i="0" dirty="0">
                <a:solidFill>
                  <a:schemeClr val="tx1"/>
                </a:solidFill>
                <a:effectLst/>
              </a:rPr>
              <a:t>".</a:t>
            </a:r>
          </a:p>
          <a:p>
            <a:pPr marL="0" indent="0">
              <a:buNone/>
            </a:pPr>
            <a:endParaRPr lang="it-IT" b="1" dirty="0">
              <a:solidFill>
                <a:schemeClr val="tx1"/>
              </a:solidFill>
            </a:endParaRPr>
          </a:p>
        </p:txBody>
      </p:sp>
    </p:spTree>
    <p:extLst>
      <p:ext uri="{BB962C8B-B14F-4D97-AF65-F5344CB8AC3E}">
        <p14:creationId xmlns:p14="http://schemas.microsoft.com/office/powerpoint/2010/main" val="225644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83966C-486B-44FF-A6ED-9725C00953A9}"/>
              </a:ext>
            </a:extLst>
          </p:cNvPr>
          <p:cNvSpPr>
            <a:spLocks noGrp="1"/>
          </p:cNvSpPr>
          <p:nvPr>
            <p:ph type="title"/>
          </p:nvPr>
        </p:nvSpPr>
        <p:spPr/>
        <p:txBody>
          <a:bodyPr/>
          <a:lstStyle/>
          <a:p>
            <a:r>
              <a:rPr lang="it-IT" dirty="0">
                <a:solidFill>
                  <a:schemeClr val="accent1"/>
                </a:solidFill>
              </a:rPr>
              <a:t>Training set</a:t>
            </a:r>
          </a:p>
        </p:txBody>
      </p:sp>
      <p:sp>
        <p:nvSpPr>
          <p:cNvPr id="3" name="Segnaposto contenuto 2">
            <a:extLst>
              <a:ext uri="{FF2B5EF4-FFF2-40B4-BE49-F238E27FC236}">
                <a16:creationId xmlns:a16="http://schemas.microsoft.com/office/drawing/2014/main" id="{0BDD0F9E-E302-450B-BB5D-E97BEE9AE33C}"/>
              </a:ext>
            </a:extLst>
          </p:cNvPr>
          <p:cNvSpPr>
            <a:spLocks noGrp="1"/>
          </p:cNvSpPr>
          <p:nvPr>
            <p:ph idx="1"/>
          </p:nvPr>
        </p:nvSpPr>
        <p:spPr>
          <a:xfrm>
            <a:off x="1251678" y="1257301"/>
            <a:ext cx="10178322" cy="5029199"/>
          </a:xfrm>
        </p:spPr>
        <p:txBody>
          <a:bodyPr>
            <a:normAutofit/>
          </a:bodyPr>
          <a:lstStyle/>
          <a:p>
            <a:pPr marL="0" indent="0">
              <a:buNone/>
            </a:pPr>
            <a:r>
              <a:rPr lang="it-IT" dirty="0">
                <a:solidFill>
                  <a:schemeClr val="tx1"/>
                </a:solidFill>
              </a:rPr>
              <a:t>Dal dataset si estraggono le 6 variabili che costituiranno gli input della rete neurale e la variabile di output (activity). Tutte le variabili selezionate sono di tipo numerico. </a:t>
            </a:r>
          </a:p>
          <a:p>
            <a:pPr marL="0" indent="0">
              <a:buNone/>
            </a:pPr>
            <a:endParaRPr lang="it-IT" dirty="0">
              <a:solidFill>
                <a:schemeClr val="tx1"/>
              </a:solidFill>
            </a:endParaRPr>
          </a:p>
          <a:p>
            <a:pPr marL="0" indent="0">
              <a:buNone/>
            </a:pPr>
            <a:endParaRPr lang="it-IT" dirty="0">
              <a:solidFill>
                <a:schemeClr val="tx1"/>
              </a:solidFill>
            </a:endParaRPr>
          </a:p>
          <a:p>
            <a:pPr marL="0" indent="0">
              <a:buNone/>
            </a:pPr>
            <a:endParaRPr lang="it-IT" dirty="0">
              <a:solidFill>
                <a:schemeClr val="tx1"/>
              </a:solidFill>
            </a:endParaRPr>
          </a:p>
        </p:txBody>
      </p:sp>
      <p:pic>
        <p:nvPicPr>
          <p:cNvPr id="9" name="Immagine 8">
            <a:extLst>
              <a:ext uri="{FF2B5EF4-FFF2-40B4-BE49-F238E27FC236}">
                <a16:creationId xmlns:a16="http://schemas.microsoft.com/office/drawing/2014/main" id="{CFB01546-A074-404A-8F00-42F623A15FA4}"/>
              </a:ext>
            </a:extLst>
          </p:cNvPr>
          <p:cNvPicPr>
            <a:picLocks noChangeAspect="1"/>
          </p:cNvPicPr>
          <p:nvPr/>
        </p:nvPicPr>
        <p:blipFill rotWithShape="1">
          <a:blip r:embed="rId2"/>
          <a:srcRect l="-1" t="2205" r="-17344" b="2111"/>
          <a:stretch/>
        </p:blipFill>
        <p:spPr>
          <a:xfrm>
            <a:off x="1251678" y="2145029"/>
            <a:ext cx="8984522" cy="1727200"/>
          </a:xfrm>
          <a:prstGeom prst="rect">
            <a:avLst/>
          </a:prstGeom>
        </p:spPr>
      </p:pic>
      <p:pic>
        <p:nvPicPr>
          <p:cNvPr id="11" name="Immagine 10">
            <a:extLst>
              <a:ext uri="{FF2B5EF4-FFF2-40B4-BE49-F238E27FC236}">
                <a16:creationId xmlns:a16="http://schemas.microsoft.com/office/drawing/2014/main" id="{77F6F9AE-A873-42E3-9069-A8D286C6714B}"/>
              </a:ext>
            </a:extLst>
          </p:cNvPr>
          <p:cNvPicPr>
            <a:picLocks noChangeAspect="1"/>
          </p:cNvPicPr>
          <p:nvPr/>
        </p:nvPicPr>
        <p:blipFill>
          <a:blip r:embed="rId3"/>
          <a:stretch>
            <a:fillRect/>
          </a:stretch>
        </p:blipFill>
        <p:spPr>
          <a:xfrm>
            <a:off x="1251678" y="4142742"/>
            <a:ext cx="5733322" cy="1734816"/>
          </a:xfrm>
          <a:prstGeom prst="rect">
            <a:avLst/>
          </a:prstGeom>
        </p:spPr>
      </p:pic>
    </p:spTree>
    <p:extLst>
      <p:ext uri="{BB962C8B-B14F-4D97-AF65-F5344CB8AC3E}">
        <p14:creationId xmlns:p14="http://schemas.microsoft.com/office/powerpoint/2010/main" val="3412635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444C2063-AF20-4628-8753-F43C49D3EBE8}"/>
              </a:ext>
            </a:extLst>
          </p:cNvPr>
          <p:cNvSpPr>
            <a:spLocks noGrp="1"/>
          </p:cNvSpPr>
          <p:nvPr>
            <p:ph type="body" idx="1"/>
          </p:nvPr>
        </p:nvSpPr>
        <p:spPr>
          <a:xfrm>
            <a:off x="3941430" y="5350281"/>
            <a:ext cx="6675770" cy="951135"/>
          </a:xfrm>
        </p:spPr>
        <p:txBody>
          <a:bodyPr/>
          <a:lstStyle/>
          <a:p>
            <a:endParaRPr lang="it-IT" dirty="0"/>
          </a:p>
        </p:txBody>
      </p:sp>
      <p:sp>
        <p:nvSpPr>
          <p:cNvPr id="6" name="CasellaDiTesto 5">
            <a:extLst>
              <a:ext uri="{FF2B5EF4-FFF2-40B4-BE49-F238E27FC236}">
                <a16:creationId xmlns:a16="http://schemas.microsoft.com/office/drawing/2014/main" id="{EF1FE977-2E1F-4FD2-AC33-FD35BD40B1E7}"/>
              </a:ext>
            </a:extLst>
          </p:cNvPr>
          <p:cNvSpPr txBox="1"/>
          <p:nvPr/>
        </p:nvSpPr>
        <p:spPr>
          <a:xfrm>
            <a:off x="3009900" y="406400"/>
            <a:ext cx="8267700" cy="5355312"/>
          </a:xfrm>
          <a:prstGeom prst="rect">
            <a:avLst/>
          </a:prstGeom>
          <a:noFill/>
        </p:spPr>
        <p:txBody>
          <a:bodyPr wrap="square" rtlCol="0">
            <a:spAutoFit/>
          </a:bodyPr>
          <a:lstStyle/>
          <a:p>
            <a:r>
              <a:rPr lang="it-IT" b="1" dirty="0"/>
              <a:t>Occorre “preparare” il dataset che permetterà alla rete di apprendere come risolvere al meglio il problema.</a:t>
            </a:r>
            <a:br>
              <a:rPr lang="it-IT" dirty="0"/>
            </a:br>
            <a:endParaRPr lang="it-IT" dirty="0"/>
          </a:p>
          <a:p>
            <a:pPr marL="342900" indent="-342900">
              <a:buFont typeface="Wingdings" panose="05000000000000000000" pitchFamily="2" charset="2"/>
              <a:buChar char="ü"/>
            </a:pPr>
            <a:r>
              <a:rPr lang="it-IT" dirty="0"/>
              <a:t>Prima di tutto, per far sì che nel dataset non sia presente alcun tipo di struttura dei dati, sono state randomizzate le osservazioni.</a:t>
            </a:r>
            <a:br>
              <a:rPr lang="it-IT" dirty="0"/>
            </a:br>
            <a:endParaRPr lang="it-IT" dirty="0"/>
          </a:p>
          <a:p>
            <a:pPr marL="342900" indent="-342900">
              <a:buFont typeface="Wingdings" panose="05000000000000000000" pitchFamily="2" charset="2"/>
              <a:buChar char="ü"/>
            </a:pPr>
            <a:endParaRPr lang="it-IT" dirty="0"/>
          </a:p>
          <a:p>
            <a:pPr marL="342900" indent="-342900">
              <a:buFont typeface="Wingdings" panose="05000000000000000000" pitchFamily="2" charset="2"/>
              <a:buChar char="ü"/>
            </a:pPr>
            <a:endParaRPr lang="it-IT" dirty="0"/>
          </a:p>
          <a:p>
            <a:pPr marL="342900" indent="-342900">
              <a:buFont typeface="Wingdings" panose="05000000000000000000" pitchFamily="2" charset="2"/>
              <a:buChar char="ü"/>
            </a:pPr>
            <a:endParaRPr lang="it-IT" dirty="0"/>
          </a:p>
          <a:p>
            <a:pPr marL="342900" indent="-342900">
              <a:buFont typeface="Wingdings" panose="05000000000000000000" pitchFamily="2" charset="2"/>
              <a:buChar char="ü"/>
            </a:pPr>
            <a:endParaRPr lang="it-IT" dirty="0"/>
          </a:p>
          <a:p>
            <a:br>
              <a:rPr lang="it-IT" dirty="0"/>
            </a:br>
            <a:endParaRPr lang="it-IT" dirty="0"/>
          </a:p>
          <a:p>
            <a:pPr marL="342900" indent="-342900">
              <a:buFont typeface="Wingdings" panose="05000000000000000000" pitchFamily="2" charset="2"/>
              <a:buChar char="ü"/>
            </a:pPr>
            <a:r>
              <a:rPr lang="it-IT" dirty="0"/>
              <a:t>È stata verificata sia l’assenza di valori mancanti.</a:t>
            </a:r>
          </a:p>
          <a:p>
            <a:pPr marL="342900" indent="-342900">
              <a:buFont typeface="Wingdings" panose="05000000000000000000" pitchFamily="2" charset="2"/>
              <a:buChar char="ü"/>
            </a:pPr>
            <a:endParaRPr lang="it-IT" dirty="0"/>
          </a:p>
          <a:p>
            <a:br>
              <a:rPr lang="it-IT" dirty="0"/>
            </a:br>
            <a:endParaRPr lang="it-IT" dirty="0"/>
          </a:p>
          <a:p>
            <a:pPr marL="342900" indent="-342900">
              <a:buFont typeface="Wingdings" panose="05000000000000000000" pitchFamily="2" charset="2"/>
              <a:buChar char="ü"/>
            </a:pPr>
            <a:r>
              <a:rPr lang="it-IT" dirty="0"/>
              <a:t>È stata verificata sia l’assenza di multicollinearità tra le variabili esplicative.</a:t>
            </a:r>
            <a:br>
              <a:rPr lang="it-IT" dirty="0"/>
            </a:br>
            <a:endParaRPr lang="it-IT" dirty="0"/>
          </a:p>
          <a:p>
            <a:endParaRPr lang="it-IT" dirty="0"/>
          </a:p>
        </p:txBody>
      </p:sp>
      <p:pic>
        <p:nvPicPr>
          <p:cNvPr id="8" name="Immagine 7">
            <a:extLst>
              <a:ext uri="{FF2B5EF4-FFF2-40B4-BE49-F238E27FC236}">
                <a16:creationId xmlns:a16="http://schemas.microsoft.com/office/drawing/2014/main" id="{BEDC29EB-AAA4-46AA-8F02-E3F0C5F7F012}"/>
              </a:ext>
            </a:extLst>
          </p:cNvPr>
          <p:cNvPicPr>
            <a:picLocks noChangeAspect="1"/>
          </p:cNvPicPr>
          <p:nvPr/>
        </p:nvPicPr>
        <p:blipFill rotWithShape="1">
          <a:blip r:embed="rId2"/>
          <a:srcRect t="3384"/>
          <a:stretch/>
        </p:blipFill>
        <p:spPr>
          <a:xfrm>
            <a:off x="3504807" y="1926047"/>
            <a:ext cx="7549013" cy="1551820"/>
          </a:xfrm>
          <a:prstGeom prst="rect">
            <a:avLst/>
          </a:prstGeom>
        </p:spPr>
      </p:pic>
      <p:pic>
        <p:nvPicPr>
          <p:cNvPr id="10" name="Immagine 9">
            <a:extLst>
              <a:ext uri="{FF2B5EF4-FFF2-40B4-BE49-F238E27FC236}">
                <a16:creationId xmlns:a16="http://schemas.microsoft.com/office/drawing/2014/main" id="{3FEDFF4F-333F-42C3-AF83-0868C1C8C0B3}"/>
              </a:ext>
            </a:extLst>
          </p:cNvPr>
          <p:cNvPicPr>
            <a:picLocks noChangeAspect="1"/>
          </p:cNvPicPr>
          <p:nvPr/>
        </p:nvPicPr>
        <p:blipFill>
          <a:blip r:embed="rId3"/>
          <a:stretch>
            <a:fillRect/>
          </a:stretch>
        </p:blipFill>
        <p:spPr>
          <a:xfrm>
            <a:off x="3504807" y="4109141"/>
            <a:ext cx="3988192" cy="725553"/>
          </a:xfrm>
          <a:prstGeom prst="rect">
            <a:avLst/>
          </a:prstGeom>
        </p:spPr>
      </p:pic>
      <p:pic>
        <p:nvPicPr>
          <p:cNvPr id="12" name="Immagine 11">
            <a:extLst>
              <a:ext uri="{FF2B5EF4-FFF2-40B4-BE49-F238E27FC236}">
                <a16:creationId xmlns:a16="http://schemas.microsoft.com/office/drawing/2014/main" id="{19744B60-96E2-49A1-9251-95E812FDADB1}"/>
              </a:ext>
            </a:extLst>
          </p:cNvPr>
          <p:cNvPicPr>
            <a:picLocks noChangeAspect="1"/>
          </p:cNvPicPr>
          <p:nvPr/>
        </p:nvPicPr>
        <p:blipFill rotWithShape="1">
          <a:blip r:embed="rId4"/>
          <a:srcRect b="2883"/>
          <a:stretch/>
        </p:blipFill>
        <p:spPr>
          <a:xfrm>
            <a:off x="3456780" y="5180951"/>
            <a:ext cx="8072438" cy="1289794"/>
          </a:xfrm>
          <a:prstGeom prst="rect">
            <a:avLst/>
          </a:prstGeom>
        </p:spPr>
      </p:pic>
    </p:spTree>
    <p:extLst>
      <p:ext uri="{BB962C8B-B14F-4D97-AF65-F5344CB8AC3E}">
        <p14:creationId xmlns:p14="http://schemas.microsoft.com/office/powerpoint/2010/main" val="95089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444C2063-AF20-4628-8753-F43C49D3EBE8}"/>
              </a:ext>
            </a:extLst>
          </p:cNvPr>
          <p:cNvSpPr>
            <a:spLocks noGrp="1"/>
          </p:cNvSpPr>
          <p:nvPr>
            <p:ph type="body" idx="1"/>
          </p:nvPr>
        </p:nvSpPr>
        <p:spPr>
          <a:xfrm>
            <a:off x="3941430" y="5350281"/>
            <a:ext cx="6675770" cy="951135"/>
          </a:xfrm>
        </p:spPr>
        <p:txBody>
          <a:bodyPr/>
          <a:lstStyle/>
          <a:p>
            <a:endParaRPr lang="it-IT" dirty="0"/>
          </a:p>
        </p:txBody>
      </p:sp>
      <p:sp>
        <p:nvSpPr>
          <p:cNvPr id="6" name="CasellaDiTesto 5">
            <a:extLst>
              <a:ext uri="{FF2B5EF4-FFF2-40B4-BE49-F238E27FC236}">
                <a16:creationId xmlns:a16="http://schemas.microsoft.com/office/drawing/2014/main" id="{EF1FE977-2E1F-4FD2-AC33-FD35BD40B1E7}"/>
              </a:ext>
            </a:extLst>
          </p:cNvPr>
          <p:cNvSpPr txBox="1"/>
          <p:nvPr/>
        </p:nvSpPr>
        <p:spPr>
          <a:xfrm>
            <a:off x="3009900" y="406400"/>
            <a:ext cx="8267700" cy="5355312"/>
          </a:xfrm>
          <a:prstGeom prst="rect">
            <a:avLst/>
          </a:prstGeom>
          <a:noFill/>
        </p:spPr>
        <p:txBody>
          <a:bodyPr wrap="square" rtlCol="0">
            <a:spAutoFit/>
          </a:bodyPr>
          <a:lstStyle/>
          <a:p>
            <a:endParaRPr lang="it-IT" dirty="0"/>
          </a:p>
          <a:p>
            <a:pPr marL="342900" indent="-342900">
              <a:buFont typeface="Wingdings" panose="05000000000000000000" pitchFamily="2" charset="2"/>
              <a:buChar char="ü"/>
            </a:pPr>
            <a:r>
              <a:rPr lang="it-IT" dirty="0"/>
              <a:t>Il dataset è risultato essere bilanciato rispetto ai valori della variabile risposta.</a:t>
            </a:r>
            <a:br>
              <a:rPr lang="it-IT" dirty="0"/>
            </a:br>
            <a:endParaRPr lang="it-IT" dirty="0"/>
          </a:p>
          <a:p>
            <a:pPr marL="342900" indent="-342900">
              <a:buFont typeface="Wingdings" panose="05000000000000000000" pitchFamily="2" charset="2"/>
              <a:buChar char="ü"/>
            </a:pPr>
            <a:endParaRPr lang="it-IT" dirty="0"/>
          </a:p>
          <a:p>
            <a:endParaRPr lang="it-IT" dirty="0"/>
          </a:p>
          <a:p>
            <a:endParaRPr lang="it-IT" dirty="0"/>
          </a:p>
          <a:p>
            <a:pPr marL="342900" indent="-342900">
              <a:buFont typeface="Wingdings" panose="05000000000000000000" pitchFamily="2" charset="2"/>
              <a:buChar char="ü"/>
            </a:pPr>
            <a:r>
              <a:rPr lang="it-IT" dirty="0"/>
              <a:t>Si è proceduto alla normalizzazione dei dati di addestramento, considerando come termine di comparazione il campo di variazione della variabile.</a:t>
            </a:r>
          </a:p>
          <a:p>
            <a:pPr marL="342900" indent="-342900">
              <a:buFont typeface="Wingdings" panose="05000000000000000000" pitchFamily="2" charset="2"/>
              <a:buChar char="ü"/>
            </a:pPr>
            <a:endParaRPr lang="it-IT" dirty="0"/>
          </a:p>
          <a:p>
            <a:pPr marL="342900" indent="-342900">
              <a:buFont typeface="Wingdings" panose="05000000000000000000" pitchFamily="2" charset="2"/>
              <a:buChar char="ü"/>
            </a:pPr>
            <a:endParaRPr lang="it-IT" dirty="0"/>
          </a:p>
          <a:p>
            <a:pPr marL="342900" indent="-342900">
              <a:buFont typeface="Wingdings" panose="05000000000000000000" pitchFamily="2" charset="2"/>
              <a:buChar char="ü"/>
            </a:pPr>
            <a:endParaRPr lang="it-IT" dirty="0"/>
          </a:p>
          <a:p>
            <a:pPr marL="342900" indent="-342900">
              <a:buFont typeface="Wingdings" panose="05000000000000000000" pitchFamily="2" charset="2"/>
              <a:buChar char="ü"/>
            </a:pPr>
            <a:endParaRPr lang="it-IT" dirty="0"/>
          </a:p>
          <a:p>
            <a:br>
              <a:rPr lang="it-IT" dirty="0"/>
            </a:br>
            <a:endParaRPr lang="it-IT" dirty="0"/>
          </a:p>
          <a:p>
            <a:pPr marL="342900" indent="-342900">
              <a:buFont typeface="Wingdings" panose="05000000000000000000" pitchFamily="2" charset="2"/>
              <a:buChar char="ü"/>
            </a:pPr>
            <a:r>
              <a:rPr lang="it-IT" dirty="0"/>
              <a:t>Split del dataset in training dataset (70%) e test dataset (30%), in modo tale da poter addestrare e validare correttamente i modelli di rete neurale.</a:t>
            </a:r>
          </a:p>
          <a:p>
            <a:br>
              <a:rPr lang="it-IT" dirty="0"/>
            </a:br>
            <a:endParaRPr lang="it-IT" dirty="0"/>
          </a:p>
          <a:p>
            <a:endParaRPr lang="it-IT" dirty="0"/>
          </a:p>
        </p:txBody>
      </p:sp>
      <p:pic>
        <p:nvPicPr>
          <p:cNvPr id="3" name="Immagine 2">
            <a:extLst>
              <a:ext uri="{FF2B5EF4-FFF2-40B4-BE49-F238E27FC236}">
                <a16:creationId xmlns:a16="http://schemas.microsoft.com/office/drawing/2014/main" id="{4E5B6B20-659D-4BE6-B72D-6524E5723AC2}"/>
              </a:ext>
            </a:extLst>
          </p:cNvPr>
          <p:cNvPicPr>
            <a:picLocks noChangeAspect="1"/>
          </p:cNvPicPr>
          <p:nvPr/>
        </p:nvPicPr>
        <p:blipFill>
          <a:blip r:embed="rId2"/>
          <a:stretch>
            <a:fillRect/>
          </a:stretch>
        </p:blipFill>
        <p:spPr>
          <a:xfrm>
            <a:off x="3446000" y="1155458"/>
            <a:ext cx="1808906" cy="617156"/>
          </a:xfrm>
          <a:prstGeom prst="rect">
            <a:avLst/>
          </a:prstGeom>
        </p:spPr>
      </p:pic>
      <p:pic>
        <p:nvPicPr>
          <p:cNvPr id="7" name="Immagine 6">
            <a:extLst>
              <a:ext uri="{FF2B5EF4-FFF2-40B4-BE49-F238E27FC236}">
                <a16:creationId xmlns:a16="http://schemas.microsoft.com/office/drawing/2014/main" id="{1BBFBDE1-0E61-4A7B-956C-F24A853B0775}"/>
              </a:ext>
            </a:extLst>
          </p:cNvPr>
          <p:cNvPicPr>
            <a:picLocks noChangeAspect="1"/>
          </p:cNvPicPr>
          <p:nvPr/>
        </p:nvPicPr>
        <p:blipFill rotWithShape="1">
          <a:blip r:embed="rId3"/>
          <a:srcRect t="1942" b="4377"/>
          <a:stretch/>
        </p:blipFill>
        <p:spPr>
          <a:xfrm>
            <a:off x="3446000" y="2672744"/>
            <a:ext cx="8124825" cy="1238491"/>
          </a:xfrm>
          <a:prstGeom prst="rect">
            <a:avLst/>
          </a:prstGeom>
        </p:spPr>
      </p:pic>
      <p:pic>
        <p:nvPicPr>
          <p:cNvPr id="9" name="Immagine 8">
            <a:extLst>
              <a:ext uri="{FF2B5EF4-FFF2-40B4-BE49-F238E27FC236}">
                <a16:creationId xmlns:a16="http://schemas.microsoft.com/office/drawing/2014/main" id="{E6228C36-BCD5-4D08-8BB0-72A37B7DBC86}"/>
              </a:ext>
            </a:extLst>
          </p:cNvPr>
          <p:cNvPicPr>
            <a:picLocks noChangeAspect="1"/>
          </p:cNvPicPr>
          <p:nvPr/>
        </p:nvPicPr>
        <p:blipFill rotWithShape="1">
          <a:blip r:embed="rId4"/>
          <a:srcRect t="3238"/>
          <a:stretch/>
        </p:blipFill>
        <p:spPr>
          <a:xfrm>
            <a:off x="3446000" y="4973286"/>
            <a:ext cx="4436359" cy="1238491"/>
          </a:xfrm>
          <a:prstGeom prst="rect">
            <a:avLst/>
          </a:prstGeom>
        </p:spPr>
      </p:pic>
    </p:spTree>
    <p:extLst>
      <p:ext uri="{BB962C8B-B14F-4D97-AF65-F5344CB8AC3E}">
        <p14:creationId xmlns:p14="http://schemas.microsoft.com/office/powerpoint/2010/main" val="1786755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FFC990A-523F-4A71-B773-E39887E1C473}"/>
              </a:ext>
            </a:extLst>
          </p:cNvPr>
          <p:cNvSpPr>
            <a:spLocks noGrp="1"/>
          </p:cNvSpPr>
          <p:nvPr>
            <p:ph type="ctrTitle"/>
          </p:nvPr>
        </p:nvSpPr>
        <p:spPr/>
        <p:txBody>
          <a:bodyPr/>
          <a:lstStyle/>
          <a:p>
            <a:r>
              <a:rPr lang="it-IT" sz="6000" b="1" dirty="0">
                <a:effectLst>
                  <a:outerShdw blurRad="38100" dist="38100" dir="2700000" algn="tl">
                    <a:srgbClr val="000000">
                      <a:alpha val="43137"/>
                    </a:srgbClr>
                  </a:outerShdw>
                </a:effectLst>
                <a:latin typeface="Avenir Next LT Pro" panose="020B0504020202020204" pitchFamily="34" charset="0"/>
                <a:ea typeface="Calibri" panose="020F0502020204030204" pitchFamily="34" charset="0"/>
                <a:cs typeface="Times New Roman" panose="02020603050405020304" pitchFamily="18" charset="0"/>
              </a:rPr>
              <a:t>ADDESTRAMENTO E VALIDAZIONE DEI MODELLI</a:t>
            </a:r>
            <a:endParaRPr lang="it-IT" sz="333300" dirty="0">
              <a:effectLst>
                <a:outerShdw blurRad="38100" dist="38100" dir="2700000" algn="tl">
                  <a:srgbClr val="000000">
                    <a:alpha val="43137"/>
                  </a:srgbClr>
                </a:outerShdw>
              </a:effectLst>
            </a:endParaRPr>
          </a:p>
        </p:txBody>
      </p:sp>
      <p:sp>
        <p:nvSpPr>
          <p:cNvPr id="5" name="Sottotitolo 4">
            <a:extLst>
              <a:ext uri="{FF2B5EF4-FFF2-40B4-BE49-F238E27FC236}">
                <a16:creationId xmlns:a16="http://schemas.microsoft.com/office/drawing/2014/main" id="{154C7239-2041-4B62-9B5C-C975CFA2178B}"/>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2730769803"/>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5577_TF67530480.potx" id="{B23CAB55-D344-47E0-AEC3-E4D0A2E84ADE}" vid="{A041E282-F70F-4967-AFE1-6C305C42D4D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5D5C12-9048-448D-A69C-F00736C0732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D0DBFED-7AB5-403D-9982-F81C20C3F5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2C9D10-CA80-4BC9-9D59-B4B9486E93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Modello Badge</Template>
  <TotalTime>184</TotalTime>
  <Words>1064</Words>
  <Application>Microsoft Office PowerPoint</Application>
  <PresentationFormat>Widescreen</PresentationFormat>
  <Paragraphs>113</Paragraphs>
  <Slides>18</Slides>
  <Notes>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18</vt:i4>
      </vt:variant>
    </vt:vector>
  </HeadingPairs>
  <TitlesOfParts>
    <vt:vector size="26" baseType="lpstr">
      <vt:lpstr>Arial</vt:lpstr>
      <vt:lpstr>Avenir Next LT Pro</vt:lpstr>
      <vt:lpstr>Calibri</vt:lpstr>
      <vt:lpstr>Gill Sans MT</vt:lpstr>
      <vt:lpstr>Goudy Old Style</vt:lpstr>
      <vt:lpstr>Impact</vt:lpstr>
      <vt:lpstr>Wingdings</vt:lpstr>
      <vt:lpstr>Badge</vt:lpstr>
      <vt:lpstr>Reti neurali e dispositivi intelligenti. Applicazione sui sensor data di uno smartphone.</vt:lpstr>
      <vt:lpstr>Presentazione standard di PowerPoint</vt:lpstr>
      <vt:lpstr>#carichiamo le libraries necessarie &gt;library(neuralnet) &gt;library(caret) &gt;library(NeuralNetTools) &gt;library(ROCR)</vt:lpstr>
      <vt:lpstr>PRE-PROCESSing</vt:lpstr>
      <vt:lpstr>Training set</vt:lpstr>
      <vt:lpstr>Training set</vt:lpstr>
      <vt:lpstr>Presentazione standard di PowerPoint</vt:lpstr>
      <vt:lpstr>Presentazione standard di PowerPoint</vt:lpstr>
      <vt:lpstr>ADDESTRAMENTO E VALIDAZIONE DEI MODELLI</vt:lpstr>
      <vt:lpstr>Presentazione standard di PowerPoint</vt:lpstr>
      <vt:lpstr>Presentazione standard di PowerPoint</vt:lpstr>
      <vt:lpstr>Presentazione standard di PowerPoint</vt:lpstr>
      <vt:lpstr>METODO ANTAGONISTA</vt:lpstr>
      <vt:lpstr>Presentazione standard di PowerPoint</vt:lpstr>
      <vt:lpstr>CONFRONTO TRA NN E lr</vt:lpstr>
      <vt:lpstr>Presentazione standard di PowerPoint</vt:lpstr>
      <vt:lpstr>CONCLUSIONI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Reti neurali e dispositivi intelligenti. Applicazione sui sensor data di uno smartphone.</dc:title>
  <dc:creator>Pietro Ruffo</dc:creator>
  <cp:lastModifiedBy>Pietro Ruffo</cp:lastModifiedBy>
  <cp:revision>20</cp:revision>
  <dcterms:created xsi:type="dcterms:W3CDTF">2021-07-07T14:48:34Z</dcterms:created>
  <dcterms:modified xsi:type="dcterms:W3CDTF">2021-07-10T15:07:27Z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